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94" r:id="rId2"/>
    <p:sldMasterId id="2147483706" r:id="rId3"/>
  </p:sldMasterIdLst>
  <p:notesMasterIdLst>
    <p:notesMasterId r:id="rId38"/>
  </p:notesMasterIdLst>
  <p:sldIdLst>
    <p:sldId id="258" r:id="rId4"/>
    <p:sldId id="339" r:id="rId5"/>
    <p:sldId id="366" r:id="rId6"/>
    <p:sldId id="334" r:id="rId7"/>
    <p:sldId id="259" r:id="rId8"/>
    <p:sldId id="340" r:id="rId9"/>
    <p:sldId id="335" r:id="rId10"/>
    <p:sldId id="341" r:id="rId11"/>
    <p:sldId id="367" r:id="rId12"/>
    <p:sldId id="368" r:id="rId13"/>
    <p:sldId id="336" r:id="rId14"/>
    <p:sldId id="324" r:id="rId15"/>
    <p:sldId id="326" r:id="rId16"/>
    <p:sldId id="320" r:id="rId17"/>
    <p:sldId id="319" r:id="rId18"/>
    <p:sldId id="337" r:id="rId19"/>
    <p:sldId id="331" r:id="rId20"/>
    <p:sldId id="360" r:id="rId21"/>
    <p:sldId id="365" r:id="rId22"/>
    <p:sldId id="361" r:id="rId23"/>
    <p:sldId id="260" r:id="rId24"/>
    <p:sldId id="261" r:id="rId25"/>
    <p:sldId id="262" r:id="rId26"/>
    <p:sldId id="342" r:id="rId27"/>
    <p:sldId id="343" r:id="rId28"/>
    <p:sldId id="272" r:id="rId29"/>
    <p:sldId id="347" r:id="rId30"/>
    <p:sldId id="348" r:id="rId31"/>
    <p:sldId id="349" r:id="rId32"/>
    <p:sldId id="350" r:id="rId33"/>
    <p:sldId id="351" r:id="rId34"/>
    <p:sldId id="354" r:id="rId35"/>
    <p:sldId id="355" r:id="rId36"/>
    <p:sldId id="357" r:id="rId37"/>
  </p:sldIdLst>
  <p:sldSz cx="9144000" cy="5143500" type="screen16x9"/>
  <p:notesSz cx="6858000" cy="9144000"/>
  <p:embeddedFontLst>
    <p:embeddedFont>
      <p:font typeface="Anton" pitchFamily="2" charset="0"/>
      <p:regular r:id="rId39"/>
    </p:embeddedFont>
    <p:embeddedFont>
      <p:font typeface="Arial Black" panose="020B0A04020102020204" pitchFamily="34" charset="0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Hind" panose="02000000000000000000" pitchFamily="2" charset="0"/>
      <p:regular r:id="rId47"/>
      <p:bold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elrahman tarek" initials="at" lastIdx="1" clrIdx="0">
    <p:extLst>
      <p:ext uri="{19B8F6BF-5375-455C-9EA6-DF929625EA0E}">
        <p15:presenceInfo xmlns:p15="http://schemas.microsoft.com/office/powerpoint/2012/main" userId="86e8e19bc5d9b5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FDF39"/>
    <a:srgbClr val="FF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BD156A-7C25-408B-B2A5-105D299101C1}">
  <a:tblStyle styleId="{E2BD156A-7C25-408B-B2A5-105D299101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4661" autoAdjust="0"/>
  </p:normalViewPr>
  <p:slideViewPr>
    <p:cSldViewPr snapToGrid="0">
      <p:cViewPr varScale="1">
        <p:scale>
          <a:sx n="113" d="100"/>
          <a:sy n="113" d="100"/>
        </p:scale>
        <p:origin x="874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5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945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793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864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8497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4042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650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01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027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72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7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a1242414e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a1242414e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FF8E-9B9C-ED3F-5ECC-F004504FC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1BC0D-580D-A5B4-5961-D9B6F4058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FD549-5E7D-4EB7-BBEB-A0236D8B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57003-6E1D-F6F9-BF19-CA6D0808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4FB14-23BC-E3DC-5D24-DF354F84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22304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319E-9AA6-D9CD-44B5-D7E43956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7ED63-4770-2BE4-855D-75BB17622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1A2EF-9FF8-728A-188C-E1D17D04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809AB-441F-59C9-192A-BFE6BAB28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745C-FC40-BB2B-EC5E-495B4C38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11273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FFDD3-C200-866C-BF13-D427C9CE2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BD4A6-0859-1BC4-0DBD-CCD7B1763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943B-8E87-19CF-9957-D65D27F1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CF8F5-9B09-1D05-CBCD-E76BBD12F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500B4-8F63-97F6-5E18-C26EACAF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848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AA51-FFC1-0116-9AE2-D9242947A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5E445-8A20-E966-D1DF-D7F56A98F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8FC03-18BB-8F69-8F25-5BD76D1C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E868A-914D-6A2E-1740-69EAB394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00C5-DD05-49D1-AA06-BB33042A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08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C236-1F3F-22C3-878A-CF2C1585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53A7-619D-7086-1DD1-F12C5453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E4D78-F26E-9403-80B5-CEAA324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FED0F-0E7D-56F3-225B-07EFF951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3B455-82E2-2C7A-22B5-64EA936F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052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777B-5AC0-1163-5F1B-75423A81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30247-5194-205B-9AA0-09D8D33B8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1F072-120D-0FA2-80B4-687F9641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6115-3CC9-1C6E-78E7-A41FDF62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6412-C714-2CE9-0B1F-985B7B46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45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5F76-5B8F-70AE-A390-E063805D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8D4A5-C0DC-1D8D-2F01-8809C0442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3DBB1-F3A0-878E-8D00-BC6BAFCEF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E7B02-D396-2EA0-DC4C-66F66132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AE9D9-4101-A4AE-6DFC-EF8B94B0D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BFE4B-985C-58C4-6B1D-0B9B7E02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475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BC0C6-118D-52B3-7F21-DA9CAC2D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F27B3-B451-6C61-6B81-5A9E8FE50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9510D-C35A-C886-9BDC-FF52D13D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1EC5D7-D9F6-123F-C999-0B21BA132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2488C8-0FE3-5F49-0E43-3F8C55553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ACC0D-354E-F4C7-08C4-9E389D83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91933-8BD7-06F8-2197-CB0E50A8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36078B-7B8C-B6FF-5B1D-E851EAA3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97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36D8-D99E-91CE-7231-41854B89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23720-8414-135E-9FEB-41E2094A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646A6-3FA6-7546-DF73-77A5698F0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47B73-0DBE-E9BC-BD23-A12E10BE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316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2531CD-9586-B078-79F9-238D7D33D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2C3E3-A84B-FD63-4CCC-B42E3BB3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CE15E-3776-D779-BA76-BAB8CE73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059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3BA45-4425-8C3C-B4CA-045B6181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C8A03-5039-E077-42A6-24A119AE6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3FC0B-18A1-1346-61EB-3E936218A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2B6F-529C-2303-9AD8-66BF42886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E4F7E-0F93-4773-8D3A-21BBDA81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08C56-3414-4A1A-DD42-4D8B0773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51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BA5B-8B8D-AC32-6A30-E13BD32B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CDD3A-477C-BCC4-63B1-D2F6371C7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9730E-8CF0-D9ED-83D2-A2A8736DE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A71C1-055A-13F9-591E-B3A8EF92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220C3-F1C1-1584-F081-BD0BB95F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5870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2A19-B8D9-8101-A007-AABFC40C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46147-AF28-75BB-AB97-1EE2CD298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EF54E-F77D-E2EB-7B06-3CD2E3DEE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04967-0B13-A082-B1D6-F896C726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91A0F-082A-00FE-B6C9-603F6692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9AB67-EFCC-C2DE-CC10-E23E8731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581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4409-EAC1-2A00-4858-67BABA96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4C47A-696E-948C-3C4D-639AA183B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E61A-DBBD-E133-66CC-F4B4C473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4808B-93B2-8DA1-3A55-308A9FC2E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BD479-720D-5C06-59CE-7180CD60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059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C217B-0350-A4BE-147E-0636E5879D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5C106-10F5-6AC0-E17F-EF6D5436F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89926-E414-004A-F7BF-54BCCFFA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0FD05-7E1C-BBF8-35A6-0F7A950A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430FE-8438-C842-DFD3-4CC88142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9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0" y="0"/>
            <a:ext cx="2751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3"/>
          <p:cNvGrpSpPr/>
          <p:nvPr/>
        </p:nvGrpSpPr>
        <p:grpSpPr>
          <a:xfrm>
            <a:off x="7933020" y="4114401"/>
            <a:ext cx="1656312" cy="1660374"/>
            <a:chOff x="2929375" y="236175"/>
            <a:chExt cx="805325" cy="807300"/>
          </a:xfrm>
        </p:grpSpPr>
        <p:sp>
          <p:nvSpPr>
            <p:cNvPr id="69" name="Google Shape;69;p3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3"/>
          <p:cNvGrpSpPr/>
          <p:nvPr/>
        </p:nvGrpSpPr>
        <p:grpSpPr>
          <a:xfrm>
            <a:off x="8565939" y="2998375"/>
            <a:ext cx="925310" cy="943383"/>
            <a:chOff x="595389" y="1761100"/>
            <a:chExt cx="925310" cy="943383"/>
          </a:xfrm>
        </p:grpSpPr>
        <p:cxnSp>
          <p:nvCxnSpPr>
            <p:cNvPr id="89" name="Google Shape;89;p3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" name="Google Shape;92;p3"/>
          <p:cNvGrpSpPr/>
          <p:nvPr/>
        </p:nvGrpSpPr>
        <p:grpSpPr>
          <a:xfrm>
            <a:off x="-316986" y="627862"/>
            <a:ext cx="925310" cy="943383"/>
            <a:chOff x="595389" y="1761100"/>
            <a:chExt cx="925310" cy="943383"/>
          </a:xfrm>
        </p:grpSpPr>
        <p:cxnSp>
          <p:nvCxnSpPr>
            <p:cNvPr id="93" name="Google Shape;93;p3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" name="Google Shape;96;p3"/>
          <p:cNvGrpSpPr/>
          <p:nvPr/>
        </p:nvGrpSpPr>
        <p:grpSpPr>
          <a:xfrm>
            <a:off x="958410" y="4505112"/>
            <a:ext cx="1584577" cy="196549"/>
            <a:chOff x="750197" y="155825"/>
            <a:chExt cx="1584577" cy="196549"/>
          </a:xfrm>
        </p:grpSpPr>
        <p:sp>
          <p:nvSpPr>
            <p:cNvPr id="97" name="Google Shape;97;p3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4063762" y="2309550"/>
            <a:ext cx="4030500" cy="9048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>
            <a:off x="5548308" y="1494475"/>
            <a:ext cx="1061400" cy="719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ubTitle" idx="1"/>
          </p:nvPr>
        </p:nvSpPr>
        <p:spPr>
          <a:xfrm>
            <a:off x="4063750" y="3309725"/>
            <a:ext cx="4030500" cy="405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"/>
          <p:cNvSpPr>
            <a:spLocks noGrp="1"/>
          </p:cNvSpPr>
          <p:nvPr>
            <p:ph type="pic" idx="3"/>
          </p:nvPr>
        </p:nvSpPr>
        <p:spPr>
          <a:xfrm>
            <a:off x="958388" y="986850"/>
            <a:ext cx="2579100" cy="3169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999613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720000" y="4015675"/>
            <a:ext cx="7704000" cy="587400"/>
          </a:xfrm>
          <a:prstGeom prst="rect">
            <a:avLst/>
          </a:prstGeom>
          <a:gradFill>
            <a:gsLst>
              <a:gs pos="0">
                <a:schemeClr val="lt2"/>
              </a:gs>
              <a:gs pos="11000">
                <a:schemeClr val="lt2"/>
              </a:gs>
              <a:gs pos="49000">
                <a:schemeClr val="accent2"/>
              </a:gs>
              <a:gs pos="75000">
                <a:schemeClr val="lt2"/>
              </a:gs>
              <a:gs pos="100000">
                <a:schemeClr val="accent1"/>
              </a:gs>
            </a:gsLst>
            <a:lin ang="80993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04" name="Google Shape;504;p10"/>
          <p:cNvGrpSpPr/>
          <p:nvPr/>
        </p:nvGrpSpPr>
        <p:grpSpPr>
          <a:xfrm>
            <a:off x="-1065655" y="2942788"/>
            <a:ext cx="1656312" cy="1660374"/>
            <a:chOff x="2929375" y="236175"/>
            <a:chExt cx="805325" cy="807300"/>
          </a:xfrm>
        </p:grpSpPr>
        <p:sp>
          <p:nvSpPr>
            <p:cNvPr id="505" name="Google Shape;505;p10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10"/>
          <p:cNvGrpSpPr/>
          <p:nvPr/>
        </p:nvGrpSpPr>
        <p:grpSpPr>
          <a:xfrm>
            <a:off x="5532700" y="4715075"/>
            <a:ext cx="538025" cy="157800"/>
            <a:chOff x="2575325" y="1348650"/>
            <a:chExt cx="538025" cy="157800"/>
          </a:xfrm>
        </p:grpSpPr>
        <p:sp>
          <p:nvSpPr>
            <p:cNvPr id="525" name="Google Shape;525;p10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10"/>
          <p:cNvGrpSpPr/>
          <p:nvPr/>
        </p:nvGrpSpPr>
        <p:grpSpPr>
          <a:xfrm>
            <a:off x="-277036" y="-299063"/>
            <a:ext cx="925310" cy="943383"/>
            <a:chOff x="595389" y="1761100"/>
            <a:chExt cx="925310" cy="943383"/>
          </a:xfrm>
        </p:grpSpPr>
        <p:cxnSp>
          <p:nvCxnSpPr>
            <p:cNvPr id="529" name="Google Shape;529;p10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10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10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2" name="Google Shape;532;p10"/>
          <p:cNvGrpSpPr/>
          <p:nvPr/>
        </p:nvGrpSpPr>
        <p:grpSpPr>
          <a:xfrm>
            <a:off x="2917989" y="4603375"/>
            <a:ext cx="925310" cy="943383"/>
            <a:chOff x="595389" y="1761100"/>
            <a:chExt cx="925310" cy="943383"/>
          </a:xfrm>
        </p:grpSpPr>
        <p:cxnSp>
          <p:nvCxnSpPr>
            <p:cNvPr id="533" name="Google Shape;533;p10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10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10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6" name="Google Shape;536;p10"/>
          <p:cNvGrpSpPr/>
          <p:nvPr/>
        </p:nvGrpSpPr>
        <p:grpSpPr>
          <a:xfrm>
            <a:off x="6839422" y="227650"/>
            <a:ext cx="1584577" cy="196549"/>
            <a:chOff x="750197" y="155825"/>
            <a:chExt cx="1584577" cy="196549"/>
          </a:xfrm>
        </p:grpSpPr>
        <p:sp>
          <p:nvSpPr>
            <p:cNvPr id="537" name="Google Shape;537;p10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0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0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0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0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0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10"/>
          <p:cNvGrpSpPr/>
          <p:nvPr/>
        </p:nvGrpSpPr>
        <p:grpSpPr>
          <a:xfrm>
            <a:off x="8565764" y="2067650"/>
            <a:ext cx="925310" cy="943383"/>
            <a:chOff x="595389" y="1761100"/>
            <a:chExt cx="925310" cy="943383"/>
          </a:xfrm>
        </p:grpSpPr>
        <p:cxnSp>
          <p:nvCxnSpPr>
            <p:cNvPr id="556" name="Google Shape;556;p10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0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0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44908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6744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6"/>
          <p:cNvSpPr/>
          <p:nvPr/>
        </p:nvSpPr>
        <p:spPr>
          <a:xfrm>
            <a:off x="0" y="0"/>
            <a:ext cx="1998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6"/>
          <p:cNvGrpSpPr/>
          <p:nvPr/>
        </p:nvGrpSpPr>
        <p:grpSpPr>
          <a:xfrm>
            <a:off x="-676655" y="4065788"/>
            <a:ext cx="1656312" cy="1660374"/>
            <a:chOff x="2929375" y="236175"/>
            <a:chExt cx="805325" cy="807300"/>
          </a:xfrm>
        </p:grpSpPr>
        <p:sp>
          <p:nvSpPr>
            <p:cNvPr id="847" name="Google Shape;847;p16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16"/>
          <p:cNvGrpSpPr/>
          <p:nvPr/>
        </p:nvGrpSpPr>
        <p:grpSpPr>
          <a:xfrm>
            <a:off x="4302975" y="4715075"/>
            <a:ext cx="538025" cy="157800"/>
            <a:chOff x="2575325" y="1348650"/>
            <a:chExt cx="538025" cy="157800"/>
          </a:xfrm>
        </p:grpSpPr>
        <p:sp>
          <p:nvSpPr>
            <p:cNvPr id="867" name="Google Shape;867;p16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6"/>
          <p:cNvGrpSpPr/>
          <p:nvPr/>
        </p:nvGrpSpPr>
        <p:grpSpPr>
          <a:xfrm>
            <a:off x="3240339" y="-363938"/>
            <a:ext cx="925310" cy="943383"/>
            <a:chOff x="595389" y="1761100"/>
            <a:chExt cx="925310" cy="943383"/>
          </a:xfrm>
        </p:grpSpPr>
        <p:cxnSp>
          <p:nvCxnSpPr>
            <p:cNvPr id="871" name="Google Shape;871;p16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16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16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4" name="Google Shape;874;p16"/>
          <p:cNvGrpSpPr/>
          <p:nvPr/>
        </p:nvGrpSpPr>
        <p:grpSpPr>
          <a:xfrm>
            <a:off x="8383839" y="4424287"/>
            <a:ext cx="925310" cy="943383"/>
            <a:chOff x="595389" y="1761100"/>
            <a:chExt cx="925310" cy="943383"/>
          </a:xfrm>
        </p:grpSpPr>
        <p:cxnSp>
          <p:nvCxnSpPr>
            <p:cNvPr id="875" name="Google Shape;875;p16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16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16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8" name="Google Shape;878;p16"/>
          <p:cNvGrpSpPr/>
          <p:nvPr/>
        </p:nvGrpSpPr>
        <p:grpSpPr>
          <a:xfrm>
            <a:off x="269572" y="270850"/>
            <a:ext cx="1584577" cy="196549"/>
            <a:chOff x="750197" y="155825"/>
            <a:chExt cx="1584577" cy="196549"/>
          </a:xfrm>
        </p:grpSpPr>
        <p:sp>
          <p:nvSpPr>
            <p:cNvPr id="879" name="Google Shape;879;p16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16"/>
          <p:cNvSpPr txBox="1">
            <a:spLocks noGrp="1"/>
          </p:cNvSpPr>
          <p:nvPr>
            <p:ph type="title"/>
          </p:nvPr>
        </p:nvSpPr>
        <p:spPr>
          <a:xfrm>
            <a:off x="4493688" y="2322775"/>
            <a:ext cx="3930300" cy="8373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8" name="Google Shape;898;p16"/>
          <p:cNvSpPr txBox="1">
            <a:spLocks noGrp="1"/>
          </p:cNvSpPr>
          <p:nvPr>
            <p:ph type="title" idx="2" hasCustomPrompt="1"/>
          </p:nvPr>
        </p:nvSpPr>
        <p:spPr>
          <a:xfrm>
            <a:off x="5928113" y="1387550"/>
            <a:ext cx="1061400" cy="719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99" name="Google Shape;899;p16"/>
          <p:cNvSpPr txBox="1">
            <a:spLocks noGrp="1"/>
          </p:cNvSpPr>
          <p:nvPr>
            <p:ph type="subTitle" idx="1"/>
          </p:nvPr>
        </p:nvSpPr>
        <p:spPr>
          <a:xfrm>
            <a:off x="4493613" y="3273450"/>
            <a:ext cx="3930300" cy="478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16"/>
          <p:cNvSpPr>
            <a:spLocks noGrp="1"/>
          </p:cNvSpPr>
          <p:nvPr>
            <p:ph type="pic" idx="3"/>
          </p:nvPr>
        </p:nvSpPr>
        <p:spPr>
          <a:xfrm>
            <a:off x="1133538" y="986850"/>
            <a:ext cx="2579100" cy="3169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901" name="Google Shape;901;p16"/>
          <p:cNvGrpSpPr/>
          <p:nvPr/>
        </p:nvGrpSpPr>
        <p:grpSpPr>
          <a:xfrm>
            <a:off x="8018345" y="-613187"/>
            <a:ext cx="1656312" cy="1660374"/>
            <a:chOff x="2929375" y="236175"/>
            <a:chExt cx="805325" cy="807300"/>
          </a:xfrm>
        </p:grpSpPr>
        <p:sp>
          <p:nvSpPr>
            <p:cNvPr id="902" name="Google Shape;902;p16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27009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Google Shape;176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29"/>
          <p:cNvSpPr/>
          <p:nvPr/>
        </p:nvSpPr>
        <p:spPr>
          <a:xfrm>
            <a:off x="0" y="0"/>
            <a:ext cx="13398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0" name="Google Shape;1770;p29"/>
          <p:cNvGrpSpPr/>
          <p:nvPr/>
        </p:nvGrpSpPr>
        <p:grpSpPr>
          <a:xfrm>
            <a:off x="8632895" y="1741563"/>
            <a:ext cx="1656312" cy="1660374"/>
            <a:chOff x="2929375" y="236175"/>
            <a:chExt cx="805325" cy="807300"/>
          </a:xfrm>
        </p:grpSpPr>
        <p:sp>
          <p:nvSpPr>
            <p:cNvPr id="1771" name="Google Shape;1771;p29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0" name="Google Shape;1790;p29"/>
          <p:cNvGrpSpPr/>
          <p:nvPr/>
        </p:nvGrpSpPr>
        <p:grpSpPr>
          <a:xfrm>
            <a:off x="4302975" y="4715075"/>
            <a:ext cx="538025" cy="157800"/>
            <a:chOff x="2575325" y="1348650"/>
            <a:chExt cx="538025" cy="157800"/>
          </a:xfrm>
        </p:grpSpPr>
        <p:sp>
          <p:nvSpPr>
            <p:cNvPr id="1791" name="Google Shape;1791;p29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29"/>
          <p:cNvGrpSpPr/>
          <p:nvPr/>
        </p:nvGrpSpPr>
        <p:grpSpPr>
          <a:xfrm>
            <a:off x="-253511" y="68312"/>
            <a:ext cx="925310" cy="943383"/>
            <a:chOff x="595389" y="1761100"/>
            <a:chExt cx="925310" cy="943383"/>
          </a:xfrm>
        </p:grpSpPr>
        <p:cxnSp>
          <p:nvCxnSpPr>
            <p:cNvPr id="1795" name="Google Shape;1795;p29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29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7" name="Google Shape;1797;p29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8" name="Google Shape;1798;p29"/>
          <p:cNvGrpSpPr/>
          <p:nvPr/>
        </p:nvGrpSpPr>
        <p:grpSpPr>
          <a:xfrm>
            <a:off x="8580189" y="4463100"/>
            <a:ext cx="925310" cy="943383"/>
            <a:chOff x="595389" y="1761100"/>
            <a:chExt cx="925310" cy="943383"/>
          </a:xfrm>
        </p:grpSpPr>
        <p:cxnSp>
          <p:nvCxnSpPr>
            <p:cNvPr id="1799" name="Google Shape;1799;p29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29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29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02" name="Google Shape;1802;p29"/>
          <p:cNvGrpSpPr/>
          <p:nvPr/>
        </p:nvGrpSpPr>
        <p:grpSpPr>
          <a:xfrm>
            <a:off x="6839422" y="213225"/>
            <a:ext cx="1584577" cy="196549"/>
            <a:chOff x="750197" y="155825"/>
            <a:chExt cx="1584577" cy="196549"/>
          </a:xfrm>
        </p:grpSpPr>
        <p:sp>
          <p:nvSpPr>
            <p:cNvPr id="1803" name="Google Shape;1803;p29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9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9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9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9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9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9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9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9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9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9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9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9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9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9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9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9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9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1" name="Google Shape;1821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22" name="Google Shape;1822;p29"/>
          <p:cNvSpPr txBox="1">
            <a:spLocks noGrp="1"/>
          </p:cNvSpPr>
          <p:nvPr>
            <p:ph type="subTitle" idx="1"/>
          </p:nvPr>
        </p:nvSpPr>
        <p:spPr>
          <a:xfrm>
            <a:off x="3778749" y="1963799"/>
            <a:ext cx="22314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23" name="Google Shape;1823;p29"/>
          <p:cNvSpPr txBox="1">
            <a:spLocks noGrp="1"/>
          </p:cNvSpPr>
          <p:nvPr>
            <p:ph type="subTitle" idx="2"/>
          </p:nvPr>
        </p:nvSpPr>
        <p:spPr>
          <a:xfrm>
            <a:off x="6192753" y="1963799"/>
            <a:ext cx="22314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24" name="Google Shape;1824;p29"/>
          <p:cNvSpPr txBox="1">
            <a:spLocks noGrp="1"/>
          </p:cNvSpPr>
          <p:nvPr>
            <p:ph type="subTitle" idx="3"/>
          </p:nvPr>
        </p:nvSpPr>
        <p:spPr>
          <a:xfrm>
            <a:off x="3778653" y="3525209"/>
            <a:ext cx="22314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25" name="Google Shape;1825;p29"/>
          <p:cNvSpPr txBox="1">
            <a:spLocks noGrp="1"/>
          </p:cNvSpPr>
          <p:nvPr>
            <p:ph type="subTitle" idx="4"/>
          </p:nvPr>
        </p:nvSpPr>
        <p:spPr>
          <a:xfrm>
            <a:off x="6192619" y="3525209"/>
            <a:ext cx="22314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26" name="Google Shape;1826;p29"/>
          <p:cNvSpPr txBox="1">
            <a:spLocks noGrp="1"/>
          </p:cNvSpPr>
          <p:nvPr>
            <p:ph type="subTitle" idx="5"/>
          </p:nvPr>
        </p:nvSpPr>
        <p:spPr>
          <a:xfrm>
            <a:off x="3778600" y="1646525"/>
            <a:ext cx="2231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29"/>
          <p:cNvSpPr txBox="1">
            <a:spLocks noGrp="1"/>
          </p:cNvSpPr>
          <p:nvPr>
            <p:ph type="subTitle" idx="6"/>
          </p:nvPr>
        </p:nvSpPr>
        <p:spPr>
          <a:xfrm>
            <a:off x="6192536" y="1646525"/>
            <a:ext cx="2231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29"/>
          <p:cNvSpPr txBox="1">
            <a:spLocks noGrp="1"/>
          </p:cNvSpPr>
          <p:nvPr>
            <p:ph type="subTitle" idx="7"/>
          </p:nvPr>
        </p:nvSpPr>
        <p:spPr>
          <a:xfrm>
            <a:off x="3778600" y="3194884"/>
            <a:ext cx="2231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29"/>
          <p:cNvSpPr txBox="1">
            <a:spLocks noGrp="1"/>
          </p:cNvSpPr>
          <p:nvPr>
            <p:ph type="subTitle" idx="8"/>
          </p:nvPr>
        </p:nvSpPr>
        <p:spPr>
          <a:xfrm>
            <a:off x="6192536" y="3194884"/>
            <a:ext cx="2231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29"/>
          <p:cNvSpPr>
            <a:spLocks noGrp="1"/>
          </p:cNvSpPr>
          <p:nvPr>
            <p:ph type="pic" idx="9"/>
          </p:nvPr>
        </p:nvSpPr>
        <p:spPr>
          <a:xfrm>
            <a:off x="921425" y="1443900"/>
            <a:ext cx="2579100" cy="28542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629158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bg>
      <p:bgPr>
        <a:gradFill>
          <a:gsLst>
            <a:gs pos="0">
              <a:schemeClr val="lt2"/>
            </a:gs>
            <a:gs pos="11000">
              <a:schemeClr val="lt2"/>
            </a:gs>
            <a:gs pos="49000">
              <a:schemeClr val="accent2"/>
            </a:gs>
            <a:gs pos="75000">
              <a:schemeClr val="lt2"/>
            </a:gs>
            <a:gs pos="100000">
              <a:schemeClr val="accent1"/>
            </a:gs>
          </a:gsLst>
          <a:lin ang="8099331" scaled="0"/>
        </a:gradFill>
        <a:effectLst/>
      </p:bgPr>
    </p:bg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" name="Google Shape;212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1" name="Google Shape;2121;p34"/>
          <p:cNvGrpSpPr/>
          <p:nvPr/>
        </p:nvGrpSpPr>
        <p:grpSpPr>
          <a:xfrm>
            <a:off x="-943205" y="4190838"/>
            <a:ext cx="1656312" cy="1660374"/>
            <a:chOff x="2929375" y="236175"/>
            <a:chExt cx="805325" cy="807300"/>
          </a:xfrm>
        </p:grpSpPr>
        <p:sp>
          <p:nvSpPr>
            <p:cNvPr id="2122" name="Google Shape;2122;p34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34"/>
          <p:cNvGrpSpPr/>
          <p:nvPr/>
        </p:nvGrpSpPr>
        <p:grpSpPr>
          <a:xfrm>
            <a:off x="4302975" y="4715075"/>
            <a:ext cx="538025" cy="157800"/>
            <a:chOff x="2575325" y="1348650"/>
            <a:chExt cx="538025" cy="157800"/>
          </a:xfrm>
        </p:grpSpPr>
        <p:sp>
          <p:nvSpPr>
            <p:cNvPr id="2142" name="Google Shape;2142;p34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34"/>
          <p:cNvGrpSpPr/>
          <p:nvPr/>
        </p:nvGrpSpPr>
        <p:grpSpPr>
          <a:xfrm>
            <a:off x="-289536" y="342037"/>
            <a:ext cx="925310" cy="943383"/>
            <a:chOff x="595389" y="1761100"/>
            <a:chExt cx="925310" cy="943383"/>
          </a:xfrm>
        </p:grpSpPr>
        <p:cxnSp>
          <p:nvCxnSpPr>
            <p:cNvPr id="2146" name="Google Shape;2146;p34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7" name="Google Shape;2147;p34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8" name="Google Shape;2148;p34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49" name="Google Shape;2149;p34"/>
          <p:cNvGrpSpPr/>
          <p:nvPr/>
        </p:nvGrpSpPr>
        <p:grpSpPr>
          <a:xfrm>
            <a:off x="8659439" y="4065800"/>
            <a:ext cx="925310" cy="943383"/>
            <a:chOff x="595389" y="1761100"/>
            <a:chExt cx="925310" cy="943383"/>
          </a:xfrm>
        </p:grpSpPr>
        <p:cxnSp>
          <p:nvCxnSpPr>
            <p:cNvPr id="2150" name="Google Shape;2150;p34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1" name="Google Shape;2151;p34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2" name="Google Shape;2152;p34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3" name="Google Shape;2153;p34"/>
          <p:cNvGrpSpPr/>
          <p:nvPr/>
        </p:nvGrpSpPr>
        <p:grpSpPr>
          <a:xfrm>
            <a:off x="3779697" y="213225"/>
            <a:ext cx="1584577" cy="196549"/>
            <a:chOff x="750197" y="155825"/>
            <a:chExt cx="1584577" cy="196549"/>
          </a:xfrm>
        </p:grpSpPr>
        <p:sp>
          <p:nvSpPr>
            <p:cNvPr id="2154" name="Google Shape;2154;p34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4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4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4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4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4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4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4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4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4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4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4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4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4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4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4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4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4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34"/>
          <p:cNvGrpSpPr/>
          <p:nvPr/>
        </p:nvGrpSpPr>
        <p:grpSpPr>
          <a:xfrm>
            <a:off x="8293945" y="-374937"/>
            <a:ext cx="1656312" cy="1660374"/>
            <a:chOff x="2929375" y="236175"/>
            <a:chExt cx="805325" cy="807300"/>
          </a:xfrm>
        </p:grpSpPr>
        <p:sp>
          <p:nvSpPr>
            <p:cNvPr id="2173" name="Google Shape;2173;p34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4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4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4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4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4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4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4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4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4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4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4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4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4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4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4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4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4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4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92" name="Google Shape;2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50" y="766000"/>
            <a:ext cx="2413750" cy="362062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9619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lt2"/>
            </a:gs>
            <a:gs pos="11000">
              <a:schemeClr val="lt2"/>
            </a:gs>
            <a:gs pos="49000">
              <a:schemeClr val="accent2"/>
            </a:gs>
            <a:gs pos="75000">
              <a:schemeClr val="lt2"/>
            </a:gs>
            <a:gs pos="100000">
              <a:schemeClr val="accent1"/>
            </a:gs>
          </a:gsLst>
          <a:lin ang="8099331" scaled="0"/>
        </a:gradFill>
        <a:effectLst/>
      </p:bgPr>
    </p:bg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Google Shape;219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5" name="Google Shape;2195;p35"/>
          <p:cNvGrpSpPr/>
          <p:nvPr/>
        </p:nvGrpSpPr>
        <p:grpSpPr>
          <a:xfrm>
            <a:off x="-943205" y="812288"/>
            <a:ext cx="1656312" cy="1660374"/>
            <a:chOff x="2929375" y="236175"/>
            <a:chExt cx="805325" cy="807300"/>
          </a:xfrm>
        </p:grpSpPr>
        <p:sp>
          <p:nvSpPr>
            <p:cNvPr id="2196" name="Google Shape;2196;p35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5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5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5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5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5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5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5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5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5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5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5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5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5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35"/>
          <p:cNvGrpSpPr/>
          <p:nvPr/>
        </p:nvGrpSpPr>
        <p:grpSpPr>
          <a:xfrm>
            <a:off x="8236250" y="4715075"/>
            <a:ext cx="538025" cy="157800"/>
            <a:chOff x="2575325" y="1348650"/>
            <a:chExt cx="538025" cy="157800"/>
          </a:xfrm>
        </p:grpSpPr>
        <p:sp>
          <p:nvSpPr>
            <p:cNvPr id="2216" name="Google Shape;2216;p35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5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5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9" name="Google Shape;2219;p35"/>
          <p:cNvGrpSpPr/>
          <p:nvPr/>
        </p:nvGrpSpPr>
        <p:grpSpPr>
          <a:xfrm>
            <a:off x="7735464" y="-403388"/>
            <a:ext cx="925310" cy="943383"/>
            <a:chOff x="595389" y="1761100"/>
            <a:chExt cx="925310" cy="943383"/>
          </a:xfrm>
        </p:grpSpPr>
        <p:cxnSp>
          <p:nvCxnSpPr>
            <p:cNvPr id="2220" name="Google Shape;2220;p35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1" name="Google Shape;2221;p35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2" name="Google Shape;2222;p35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23" name="Google Shape;2223;p35"/>
          <p:cNvGrpSpPr/>
          <p:nvPr/>
        </p:nvGrpSpPr>
        <p:grpSpPr>
          <a:xfrm>
            <a:off x="-577711" y="3820875"/>
            <a:ext cx="925310" cy="943383"/>
            <a:chOff x="595389" y="1761100"/>
            <a:chExt cx="925310" cy="943383"/>
          </a:xfrm>
        </p:grpSpPr>
        <p:cxnSp>
          <p:nvCxnSpPr>
            <p:cNvPr id="2224" name="Google Shape;2224;p35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5" name="Google Shape;2225;p35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6" name="Google Shape;2226;p35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27" name="Google Shape;2227;p35"/>
          <p:cNvGrpSpPr/>
          <p:nvPr/>
        </p:nvGrpSpPr>
        <p:grpSpPr>
          <a:xfrm>
            <a:off x="305597" y="213225"/>
            <a:ext cx="1584577" cy="196549"/>
            <a:chOff x="750197" y="155825"/>
            <a:chExt cx="1584577" cy="196549"/>
          </a:xfrm>
        </p:grpSpPr>
        <p:sp>
          <p:nvSpPr>
            <p:cNvPr id="2228" name="Google Shape;2228;p35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5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5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5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5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5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5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5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5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5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5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5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5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5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5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5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5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5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35"/>
          <p:cNvGrpSpPr/>
          <p:nvPr/>
        </p:nvGrpSpPr>
        <p:grpSpPr>
          <a:xfrm>
            <a:off x="8313670" y="2728488"/>
            <a:ext cx="1656312" cy="1660374"/>
            <a:chOff x="2929375" y="236175"/>
            <a:chExt cx="805325" cy="807300"/>
          </a:xfrm>
        </p:grpSpPr>
        <p:sp>
          <p:nvSpPr>
            <p:cNvPr id="2247" name="Google Shape;2247;p35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5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5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5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5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5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5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5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5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5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5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5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5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5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5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5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5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5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5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66" name="Google Shape;2266;p35"/>
          <p:cNvPicPr preferRelativeResize="0"/>
          <p:nvPr/>
        </p:nvPicPr>
        <p:blipFill rotWithShape="1">
          <a:blip r:embed="rId3">
            <a:alphaModFix/>
          </a:blip>
          <a:srcRect l="22484" r="10795"/>
          <a:stretch/>
        </p:blipFill>
        <p:spPr>
          <a:xfrm>
            <a:off x="5704419" y="1382887"/>
            <a:ext cx="2386925" cy="2386851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55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487D-2946-5F3B-A9C8-6AD79B11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B658D-8B7A-F082-6940-A37E9D1D5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4F8BA-5025-B68A-6612-09FC2B21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6AB22-5B79-4743-2C41-B3A7D5C8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B4CF5-0B56-6789-21F0-3C0B5EE8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6699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299E3-474E-B73A-8905-402C0F60D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CED81-5875-F504-D18C-B9A3B3E6C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9E88A-E5A1-9045-0E25-E17D8D2DB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66C7B-F68A-8E4B-B9A6-940340861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32FAA-B954-1745-98AB-5A88C1F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09745-4C1A-5715-C255-FE8C1750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0638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4068-7ABF-526F-07DA-ACF087E4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CA539-5F11-ECAC-5CB6-5BC4E1CC9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167FC-3D68-447A-8AE8-A88E3DF45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560CF8-BC6F-0261-9FE5-1D548319F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15ADC-2A9A-8022-1CAA-E3C6C9FC4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CD165-754A-6E6D-EBFF-C65A47DFD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F0D96-F7E5-39E5-958A-6F0790E6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0A6F9-9EB9-6DCD-2578-0FB8BE48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0715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FA4B-9F84-1561-4FD8-DFF27ECD4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90022-B1BD-15F1-A6D3-B0C88C5E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D015A-5C9A-E490-874D-727C7147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BD0EE-C443-F98D-8EF8-DA7309F2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12366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FBEB9-5A78-2372-05EA-BB9F57E4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92849-7708-0326-336D-DF3347263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7975-6EB0-7158-4BF1-E80C9922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12816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68BE-93A9-CFDC-A10C-5A5B1698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E70D3-A4B2-43A2-8371-EA0BC941F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80358-0D86-F798-5D06-312F0D095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F804C-00D6-E2FA-2D08-C3E6FC58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06DFF-578F-CF6C-2BB3-6BAF408A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921E8-69FE-7C26-B98A-1A6E270C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3754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1E99-4F94-FA01-399D-06E338A9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B2748-CA0D-4512-11D3-B8CA486AE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3AA85-F227-D7CD-92DD-8B8BF7FD2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408A-40B8-1537-309C-2A47163B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53DC7-337C-98EB-EE77-8C35A226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C41FA-592F-F62F-7346-36E41EB5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79225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2EC3A-A6B9-3FEE-FB87-68BE981B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C272F-83CD-252A-A171-7B81F3B2C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C1615-225E-C8DE-0B57-54CB00410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70860-95AF-4BBD-A71A-21637D4AF8C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4263A-0E95-4482-4CBC-C17B7224A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54FEF-9E65-9DB5-AA12-73DD90DB5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77BDA-B697-40F0-94FC-FA36CAB6C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8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F4BF9A-7038-1439-39A7-62D6CB70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C8444-32DD-686F-6B7E-D2E8B923A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E34D0-E548-0FC0-B6DD-FD2798ED8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4498C-9D9F-4E7F-8380-3D25D4CF1B29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B3BC5-7708-BC76-76D1-D80372074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FBBF8-D138-AB64-25D3-BCBFC35A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1CAD1-3BC5-4F48-A176-371C03C55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48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1000">
              <a:schemeClr val="lt2"/>
            </a:gs>
            <a:gs pos="49000">
              <a:schemeClr val="accent2"/>
            </a:gs>
            <a:gs pos="75000">
              <a:schemeClr val="l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18115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4" descr="A car on a circular screen&#10;&#10;Description automatically generated">
            <a:extLst>
              <a:ext uri="{FF2B5EF4-FFF2-40B4-BE49-F238E27FC236}">
                <a16:creationId xmlns:a16="http://schemas.microsoft.com/office/drawing/2014/main" id="{8F3250B1-C987-4E41-BDE8-1483F94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3C868C-1A75-92A0-105C-6AC26E949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  <a:latin typeface="+mn-lt"/>
              </a:rPr>
              <a:t>FOTA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B1F68-4AD2-B33A-0A6C-C4532E10D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(Firmware Over –The Air)</a:t>
            </a:r>
            <a:endParaRPr lang="en-GB" sz="36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1157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E33B-D071-A1EB-24A8-FB49B901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17" y="-5362"/>
            <a:ext cx="5028981" cy="1424934"/>
          </a:xfrm>
        </p:spPr>
        <p:txBody>
          <a:bodyPr>
            <a:normAutofit/>
          </a:bodyPr>
          <a:lstStyle/>
          <a:p>
            <a:r>
              <a:rPr lang="en-GB" sz="4500" b="1" dirty="0"/>
              <a:t>How it Works?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89446A-09AD-56A4-A785-A16FCDF0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4231"/>
            <a:ext cx="5542696" cy="28070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endParaRPr lang="en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Google Shape;271;p36">
            <a:extLst>
              <a:ext uri="{FF2B5EF4-FFF2-40B4-BE49-F238E27FC236}">
                <a16:creationId xmlns:a16="http://schemas.microsoft.com/office/drawing/2014/main" id="{39C0CFF4-C47F-BE7E-9966-8846F855813F}"/>
              </a:ext>
            </a:extLst>
          </p:cNvPr>
          <p:cNvSpPr txBox="1">
            <a:spLocks/>
          </p:cNvSpPr>
          <p:nvPr/>
        </p:nvSpPr>
        <p:spPr>
          <a:xfrm>
            <a:off x="117221" y="480062"/>
            <a:ext cx="5097717" cy="7215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pic>
        <p:nvPicPr>
          <p:cNvPr id="6" name="Picture 2" descr="Cloud Solutions - NarDC">
            <a:extLst>
              <a:ext uri="{FF2B5EF4-FFF2-40B4-BE49-F238E27FC236}">
                <a16:creationId xmlns:a16="http://schemas.microsoft.com/office/drawing/2014/main" id="{8098228C-2CF1-4148-1CAE-F21A61F07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516" y="1438589"/>
            <a:ext cx="915972" cy="54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DB6A23-2F72-70E0-FB9B-8E757AAD018E}"/>
              </a:ext>
            </a:extLst>
          </p:cNvPr>
          <p:cNvSpPr/>
          <p:nvPr/>
        </p:nvSpPr>
        <p:spPr>
          <a:xfrm>
            <a:off x="6580667" y="1321074"/>
            <a:ext cx="1644254" cy="811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C7E40-1088-0305-41C4-7D1255F3394F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972731" y="1713381"/>
            <a:ext cx="1607936" cy="13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Raspberry Pi - Wikipedia">
            <a:extLst>
              <a:ext uri="{FF2B5EF4-FFF2-40B4-BE49-F238E27FC236}">
                <a16:creationId xmlns:a16="http://schemas.microsoft.com/office/drawing/2014/main" id="{4D6DE6D9-A12C-0796-ACB3-FE9D199B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73" y="1312933"/>
            <a:ext cx="813494" cy="65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10BB00-52C1-71A7-1172-297A97BD01C2}"/>
              </a:ext>
            </a:extLst>
          </p:cNvPr>
          <p:cNvSpPr/>
          <p:nvPr/>
        </p:nvSpPr>
        <p:spPr>
          <a:xfrm>
            <a:off x="3250921" y="1292879"/>
            <a:ext cx="1644254" cy="811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1DAF6-C386-9C78-BC03-638EF2C983F6}"/>
              </a:ext>
            </a:extLst>
          </p:cNvPr>
          <p:cNvSpPr txBox="1"/>
          <p:nvPr/>
        </p:nvSpPr>
        <p:spPr>
          <a:xfrm>
            <a:off x="3793237" y="1785802"/>
            <a:ext cx="1640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Raspberry pi</a:t>
            </a:r>
          </a:p>
        </p:txBody>
      </p:sp>
      <p:pic>
        <p:nvPicPr>
          <p:cNvPr id="13" name="Picture 6" descr="Open WiFi Connect - التطبيقات على Google Play">
            <a:extLst>
              <a:ext uri="{FF2B5EF4-FFF2-40B4-BE49-F238E27FC236}">
                <a16:creationId xmlns:a16="http://schemas.microsoft.com/office/drawing/2014/main" id="{7B1BFA98-8E5C-46E6-BBC8-97FF402D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61" y="1139911"/>
            <a:ext cx="528639" cy="528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EFB85A-20BD-21B3-BE99-97A68D136E65}"/>
              </a:ext>
            </a:extLst>
          </p:cNvPr>
          <p:cNvCxnSpPr>
            <a:cxnSpLocks/>
          </p:cNvCxnSpPr>
          <p:nvPr/>
        </p:nvCxnSpPr>
        <p:spPr>
          <a:xfrm>
            <a:off x="3838305" y="2138986"/>
            <a:ext cx="0" cy="1159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STM32 F4 Cortex™-M4 MCUs - STMicro | Mouser">
            <a:extLst>
              <a:ext uri="{FF2B5EF4-FFF2-40B4-BE49-F238E27FC236}">
                <a16:creationId xmlns:a16="http://schemas.microsoft.com/office/drawing/2014/main" id="{DFF4E0A2-8031-4E4E-0AFA-BC634D99E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02" y="3409447"/>
            <a:ext cx="833061" cy="6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6A2E87-E805-D84E-87AD-EEC0EA1B6477}"/>
              </a:ext>
            </a:extLst>
          </p:cNvPr>
          <p:cNvCxnSpPr>
            <a:cxnSpLocks/>
          </p:cNvCxnSpPr>
          <p:nvPr/>
        </p:nvCxnSpPr>
        <p:spPr>
          <a:xfrm>
            <a:off x="2446100" y="1726838"/>
            <a:ext cx="7246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F8B42C-C2F9-4541-D3F0-45074BCD2636}"/>
              </a:ext>
            </a:extLst>
          </p:cNvPr>
          <p:cNvSpPr/>
          <p:nvPr/>
        </p:nvSpPr>
        <p:spPr>
          <a:xfrm>
            <a:off x="3432390" y="3395553"/>
            <a:ext cx="1644254" cy="811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 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65255-D651-7CD6-AA69-AE6C8901E376}"/>
              </a:ext>
            </a:extLst>
          </p:cNvPr>
          <p:cNvSpPr txBox="1"/>
          <p:nvPr/>
        </p:nvSpPr>
        <p:spPr>
          <a:xfrm>
            <a:off x="3838305" y="3945472"/>
            <a:ext cx="1640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Stm32F401CC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A0D119C-61AD-C5DB-62E8-8CDD25BDBA02}"/>
              </a:ext>
            </a:extLst>
          </p:cNvPr>
          <p:cNvSpPr/>
          <p:nvPr/>
        </p:nvSpPr>
        <p:spPr>
          <a:xfrm>
            <a:off x="796949" y="1334197"/>
            <a:ext cx="1644254" cy="811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0D2C5-9CCC-CE52-8294-3362741479B9}"/>
              </a:ext>
            </a:extLst>
          </p:cNvPr>
          <p:cNvSpPr txBox="1"/>
          <p:nvPr/>
        </p:nvSpPr>
        <p:spPr>
          <a:xfrm>
            <a:off x="3843174" y="2707408"/>
            <a:ext cx="1219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UART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4468F-25E1-4183-CD03-A466A82064F7}"/>
              </a:ext>
            </a:extLst>
          </p:cNvPr>
          <p:cNvSpPr txBox="1"/>
          <p:nvPr/>
        </p:nvSpPr>
        <p:spPr>
          <a:xfrm>
            <a:off x="1276831" y="1858186"/>
            <a:ext cx="15315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HMI System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10" descr="Can you patent human-machine interfaces? | Blogs, Murgitroyd">
            <a:extLst>
              <a:ext uri="{FF2B5EF4-FFF2-40B4-BE49-F238E27FC236}">
                <a16:creationId xmlns:a16="http://schemas.microsoft.com/office/drawing/2014/main" id="{0A060B70-E07E-6466-6ACA-987042EE8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33" y="1361123"/>
            <a:ext cx="1108556" cy="54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hatsApp Video 2023-11-18 at 8.20.12 AM">
            <a:hlinkClick r:id="" action="ppaction://media"/>
            <a:extLst>
              <a:ext uri="{FF2B5EF4-FFF2-40B4-BE49-F238E27FC236}">
                <a16:creationId xmlns:a16="http://schemas.microsoft.com/office/drawing/2014/main" id="{0F21514F-8B13-44B0-808D-C02418EEA9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9141713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8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Placeholder 4" descr="A car on a circular screen&#10;&#10;Description automatically generated">
            <a:extLst>
              <a:ext uri="{FF2B5EF4-FFF2-40B4-BE49-F238E27FC236}">
                <a16:creationId xmlns:a16="http://schemas.microsoft.com/office/drawing/2014/main" id="{8F3250B1-C987-4E41-BDE8-1483F94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3C868C-1A75-92A0-105C-6AC26E949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380" y="1733022"/>
            <a:ext cx="6858000" cy="2175389"/>
          </a:xfrm>
        </p:spPr>
        <p:txBody>
          <a:bodyPr>
            <a:normAutofit/>
          </a:bodyPr>
          <a:lstStyle/>
          <a:p>
            <a:r>
              <a:rPr lang="en-GB" sz="6000" dirty="0">
                <a:cs typeface="Arial" panose="020B0604020202020204" pitchFamily="34" charset="0"/>
              </a:rPr>
              <a:t>Bootloader</a:t>
            </a:r>
            <a:br>
              <a:rPr lang="en-GB" sz="6000" dirty="0"/>
            </a:br>
            <a:endParaRPr lang="en-GB" sz="60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817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89446A-09AD-56A4-A785-A16FCDF0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4231"/>
            <a:ext cx="5542696" cy="28070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endParaRPr lang="en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58" name="Google Shape;271;p36">
            <a:extLst>
              <a:ext uri="{FF2B5EF4-FFF2-40B4-BE49-F238E27FC236}">
                <a16:creationId xmlns:a16="http://schemas.microsoft.com/office/drawing/2014/main" id="{9041574A-522F-6E1E-AA3D-41271E54120D}"/>
              </a:ext>
            </a:extLst>
          </p:cNvPr>
          <p:cNvSpPr txBox="1">
            <a:spLocks/>
          </p:cNvSpPr>
          <p:nvPr/>
        </p:nvSpPr>
        <p:spPr>
          <a:xfrm>
            <a:off x="-389986" y="497919"/>
            <a:ext cx="5097717" cy="7215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4600" dirty="0">
                <a:latin typeface="+mn-lt"/>
                <a:cs typeface="Arial" panose="020B0604020202020204" pitchFamily="34" charset="0"/>
              </a:rPr>
              <a:t>Bootloader</a:t>
            </a:r>
            <a:endParaRPr lang="en-GB" sz="4600" dirty="0">
              <a:latin typeface="+mn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9154C9-48A4-CE99-75DB-B466F9DB50AA}"/>
              </a:ext>
            </a:extLst>
          </p:cNvPr>
          <p:cNvSpPr txBox="1"/>
          <p:nvPr/>
        </p:nvSpPr>
        <p:spPr>
          <a:xfrm>
            <a:off x="821641" y="1531423"/>
            <a:ext cx="2858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modules: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tick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Flash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Hex_parser</a:t>
            </a:r>
          </a:p>
          <a:p>
            <a:endParaRPr lang="en-US" sz="2000" dirty="0">
              <a:solidFill>
                <a:schemeClr val="tx1"/>
              </a:solidFill>
              <a:latin typeface="+mn-lt"/>
              <a:cs typeface="Archivo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A375A0-C580-95EE-CDA9-31A6BD7A90E1}"/>
              </a:ext>
            </a:extLst>
          </p:cNvPr>
          <p:cNvSpPr txBox="1"/>
          <p:nvPr/>
        </p:nvSpPr>
        <p:spPr>
          <a:xfrm>
            <a:off x="4571998" y="2896430"/>
            <a:ext cx="2858953" cy="307777"/>
          </a:xfrm>
          <a:prstGeom prst="rect">
            <a:avLst/>
          </a:prstGeom>
          <a:solidFill>
            <a:srgbClr val="FF61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GPIO , System tick ,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Fls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, UART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437E6C-1A3E-61C1-B942-F2518F2C2A5E}"/>
              </a:ext>
            </a:extLst>
          </p:cNvPr>
          <p:cNvSpPr txBox="1"/>
          <p:nvPr/>
        </p:nvSpPr>
        <p:spPr>
          <a:xfrm>
            <a:off x="4571998" y="2180976"/>
            <a:ext cx="2858953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LED , Switch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A412C4-E040-F715-4819-8F65CE8716A7}"/>
              </a:ext>
            </a:extLst>
          </p:cNvPr>
          <p:cNvSpPr txBox="1"/>
          <p:nvPr/>
        </p:nvSpPr>
        <p:spPr>
          <a:xfrm>
            <a:off x="4571998" y="1465522"/>
            <a:ext cx="2858953" cy="307777"/>
          </a:xfrm>
          <a:prstGeom prst="rect">
            <a:avLst/>
          </a:prstGeom>
          <a:solidFill>
            <a:srgbClr val="DFDF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Hex_parser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7EFF40-EA93-2980-FDE9-4C9A61F7E13A}"/>
              </a:ext>
            </a:extLst>
          </p:cNvPr>
          <p:cNvSpPr txBox="1"/>
          <p:nvPr/>
        </p:nvSpPr>
        <p:spPr>
          <a:xfrm rot="5400000">
            <a:off x="6701667" y="2173274"/>
            <a:ext cx="1989588" cy="307777"/>
          </a:xfrm>
          <a:prstGeom prst="rect">
            <a:avLst/>
          </a:prstGeom>
          <a:solidFill>
            <a:srgbClr val="DFDF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Std_types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,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Bit_Math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843837-F4B1-9C33-BC4A-58A00FFED947}"/>
              </a:ext>
            </a:extLst>
          </p:cNvPr>
          <p:cNvSpPr txBox="1"/>
          <p:nvPr/>
        </p:nvSpPr>
        <p:spPr>
          <a:xfrm>
            <a:off x="4068334" y="141995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98A365-641B-D06B-0909-15A596873C94}"/>
              </a:ext>
            </a:extLst>
          </p:cNvPr>
          <p:cNvSpPr txBox="1"/>
          <p:nvPr/>
        </p:nvSpPr>
        <p:spPr>
          <a:xfrm rot="5400000">
            <a:off x="7252481" y="2087024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Driver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0761EA-5D74-32B6-B585-D807D8E548DA}"/>
              </a:ext>
            </a:extLst>
          </p:cNvPr>
          <p:cNvSpPr txBox="1"/>
          <p:nvPr/>
        </p:nvSpPr>
        <p:spPr>
          <a:xfrm>
            <a:off x="3978566" y="289643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D47B4E-FFCB-F9C4-31A0-2CED5D44F777}"/>
              </a:ext>
            </a:extLst>
          </p:cNvPr>
          <p:cNvSpPr txBox="1"/>
          <p:nvPr/>
        </p:nvSpPr>
        <p:spPr>
          <a:xfrm>
            <a:off x="4079998" y="2180976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</a:t>
            </a:r>
          </a:p>
        </p:txBody>
      </p:sp>
    </p:spTree>
    <p:extLst>
      <p:ext uri="{BB962C8B-B14F-4D97-AF65-F5344CB8AC3E}">
        <p14:creationId xmlns:p14="http://schemas.microsoft.com/office/powerpoint/2010/main" val="3559537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89446A-09AD-56A4-A785-A16FCDF0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4231"/>
            <a:ext cx="5542696" cy="28070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endParaRPr lang="en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BA83D4D0-C988-66B7-D52E-20806FE9472A}"/>
              </a:ext>
            </a:extLst>
          </p:cNvPr>
          <p:cNvSpPr txBox="1">
            <a:spLocks/>
          </p:cNvSpPr>
          <p:nvPr/>
        </p:nvSpPr>
        <p:spPr>
          <a:xfrm>
            <a:off x="1096001" y="338566"/>
            <a:ext cx="7135500" cy="715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dirty="0"/>
              <a:t>Booting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CDACE-E926-28D6-313A-5272737DE033}"/>
              </a:ext>
            </a:extLst>
          </p:cNvPr>
          <p:cNvSpPr txBox="1"/>
          <p:nvPr/>
        </p:nvSpPr>
        <p:spPr>
          <a:xfrm>
            <a:off x="3378784" y="937976"/>
            <a:ext cx="2371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Bootloader Version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A67A1A-5F7D-0EA5-D35D-B5F9AD89A600}"/>
              </a:ext>
            </a:extLst>
          </p:cNvPr>
          <p:cNvSpPr/>
          <p:nvPr/>
        </p:nvSpPr>
        <p:spPr>
          <a:xfrm>
            <a:off x="1290444" y="2292606"/>
            <a:ext cx="1141118" cy="71536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start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BEED8E-C786-9A2A-7FA8-95263B064B57}"/>
              </a:ext>
            </a:extLst>
          </p:cNvPr>
          <p:cNvSpPr/>
          <p:nvPr/>
        </p:nvSpPr>
        <p:spPr>
          <a:xfrm>
            <a:off x="2636637" y="2292605"/>
            <a:ext cx="1141118" cy="71536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589951-C44E-47ED-E386-92B23BFDC9DD}"/>
              </a:ext>
            </a:extLst>
          </p:cNvPr>
          <p:cNvSpPr/>
          <p:nvPr/>
        </p:nvSpPr>
        <p:spPr>
          <a:xfrm>
            <a:off x="6867569" y="2283255"/>
            <a:ext cx="1117632" cy="71536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Parsing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B96577-FCCF-D712-48F2-4AC58D115085}"/>
              </a:ext>
            </a:extLst>
          </p:cNvPr>
          <p:cNvSpPr/>
          <p:nvPr/>
        </p:nvSpPr>
        <p:spPr>
          <a:xfrm>
            <a:off x="4095296" y="2292604"/>
            <a:ext cx="1117631" cy="71536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Rx Data 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EDA1C0-0557-C1BC-74FA-BD9B63BF9A77}"/>
              </a:ext>
            </a:extLst>
          </p:cNvPr>
          <p:cNvSpPr/>
          <p:nvPr/>
        </p:nvSpPr>
        <p:spPr>
          <a:xfrm>
            <a:off x="2660123" y="4078399"/>
            <a:ext cx="1117632" cy="71536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Run App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3A117-C872-2BB1-030C-B6DADC39A950}"/>
              </a:ext>
            </a:extLst>
          </p:cNvPr>
          <p:cNvSpPr/>
          <p:nvPr/>
        </p:nvSpPr>
        <p:spPr>
          <a:xfrm>
            <a:off x="5530468" y="2283255"/>
            <a:ext cx="1117632" cy="71536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Stop timer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00A9BF3-12CB-99C1-825A-F67FA9863858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5400000" flipH="1" flipV="1">
            <a:off x="2534099" y="1619510"/>
            <a:ext cx="1" cy="1346193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C4942DC-1F4E-400F-8BC8-3C61192D8EC2}"/>
              </a:ext>
            </a:extLst>
          </p:cNvPr>
          <p:cNvCxnSpPr>
            <a:cxnSpLocks/>
            <a:stCxn id="9" idx="0"/>
            <a:endCxn id="11" idx="0"/>
          </p:cNvCxnSpPr>
          <p:nvPr/>
        </p:nvCxnSpPr>
        <p:spPr>
          <a:xfrm rot="5400000" flipH="1" flipV="1">
            <a:off x="3930654" y="1569147"/>
            <a:ext cx="1" cy="1446916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D5F0206F-22C6-583F-6492-433331753906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 rot="16200000" flipH="1">
            <a:off x="2677855" y="3537314"/>
            <a:ext cx="1070425" cy="117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6A0F74A-ED2B-02E2-76A9-32B323F3EAF8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5400000" flipH="1" flipV="1">
            <a:off x="5367024" y="1570344"/>
            <a:ext cx="9349" cy="1435172"/>
          </a:xfrm>
          <a:prstGeom prst="curvedConnector3">
            <a:avLst>
              <a:gd name="adj1" fmla="val 2545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5688F32-9675-7E4C-8926-9F3C31FF3E8A}"/>
              </a:ext>
            </a:extLst>
          </p:cNvPr>
          <p:cNvCxnSpPr>
            <a:cxnSpLocks/>
            <a:stCxn id="13" idx="0"/>
            <a:endCxn id="10" idx="0"/>
          </p:cNvCxnSpPr>
          <p:nvPr/>
        </p:nvCxnSpPr>
        <p:spPr>
          <a:xfrm rot="5400000" flipH="1" flipV="1">
            <a:off x="6757834" y="1614705"/>
            <a:ext cx="12700" cy="133710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EED08FF-1269-F2AF-7198-C8E1BE81489F}"/>
              </a:ext>
            </a:extLst>
          </p:cNvPr>
          <p:cNvCxnSpPr>
            <a:cxnSpLocks/>
            <a:stCxn id="10" idx="4"/>
            <a:endCxn id="9" idx="4"/>
          </p:cNvCxnSpPr>
          <p:nvPr/>
        </p:nvCxnSpPr>
        <p:spPr>
          <a:xfrm rot="5400000">
            <a:off x="5312116" y="893705"/>
            <a:ext cx="9350" cy="4219189"/>
          </a:xfrm>
          <a:prstGeom prst="curvedConnector3">
            <a:avLst>
              <a:gd name="adj1" fmla="val 58806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6C5A543-43B0-2D35-84EF-C94B48334E7C}"/>
              </a:ext>
            </a:extLst>
          </p:cNvPr>
          <p:cNvCxnSpPr>
            <a:cxnSpLocks/>
            <a:stCxn id="11" idx="4"/>
            <a:endCxn id="11" idx="3"/>
          </p:cNvCxnSpPr>
          <p:nvPr/>
        </p:nvCxnSpPr>
        <p:spPr>
          <a:xfrm rot="5400000" flipH="1">
            <a:off x="4404159" y="2758021"/>
            <a:ext cx="104763" cy="395143"/>
          </a:xfrm>
          <a:prstGeom prst="curvedConnector3">
            <a:avLst>
              <a:gd name="adj1" fmla="val -2182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ADFB6D2-11CF-0B71-09FC-3D184F286985}"/>
              </a:ext>
            </a:extLst>
          </p:cNvPr>
          <p:cNvSpPr/>
          <p:nvPr/>
        </p:nvSpPr>
        <p:spPr>
          <a:xfrm>
            <a:off x="1306113" y="2289606"/>
            <a:ext cx="1117632" cy="715369"/>
          </a:xfrm>
          <a:prstGeom prst="ellipse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D8A99-221A-A328-F99B-B198BF99DA96}"/>
              </a:ext>
            </a:extLst>
          </p:cNvPr>
          <p:cNvSpPr txBox="1"/>
          <p:nvPr/>
        </p:nvSpPr>
        <p:spPr>
          <a:xfrm>
            <a:off x="3672627" y="1829399"/>
            <a:ext cx="586342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8 sec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3EABBA-C2C5-DF2E-3052-9F2BFC53640B}"/>
              </a:ext>
            </a:extLst>
          </p:cNvPr>
          <p:cNvSpPr txBox="1"/>
          <p:nvPr/>
        </p:nvSpPr>
        <p:spPr>
          <a:xfrm>
            <a:off x="2919896" y="3531277"/>
            <a:ext cx="586342" cy="2769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8 sec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ADF04E-3A66-5916-3BF6-0C74F0DC55D1}"/>
              </a:ext>
            </a:extLst>
          </p:cNvPr>
          <p:cNvSpPr txBox="1"/>
          <p:nvPr/>
        </p:nvSpPr>
        <p:spPr>
          <a:xfrm>
            <a:off x="5078527" y="1736326"/>
            <a:ext cx="586342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64B45A-9AAF-7482-71B8-E15A78C08CFC}"/>
              </a:ext>
            </a:extLst>
          </p:cNvPr>
          <p:cNvSpPr txBox="1"/>
          <p:nvPr/>
        </p:nvSpPr>
        <p:spPr>
          <a:xfrm>
            <a:off x="4654111" y="3055679"/>
            <a:ext cx="806565" cy="2769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No Data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68DCA6-20EB-6C81-8F03-40A81A6E3E0E}"/>
              </a:ext>
            </a:extLst>
          </p:cNvPr>
          <p:cNvCxnSpPr>
            <a:stCxn id="12" idx="4"/>
            <a:endCxn id="7" idx="4"/>
          </p:cNvCxnSpPr>
          <p:nvPr/>
        </p:nvCxnSpPr>
        <p:spPr>
          <a:xfrm rot="5400000" flipH="1">
            <a:off x="1647074" y="3221904"/>
            <a:ext cx="1785793" cy="1357936"/>
          </a:xfrm>
          <a:prstGeom prst="curvedConnector3">
            <a:avLst>
              <a:gd name="adj1" fmla="val -128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EC301F-5B25-EC4D-2242-F192F297D18B}"/>
              </a:ext>
            </a:extLst>
          </p:cNvPr>
          <p:cNvSpPr txBox="1"/>
          <p:nvPr/>
        </p:nvSpPr>
        <p:spPr>
          <a:xfrm>
            <a:off x="1783766" y="4250130"/>
            <a:ext cx="586342" cy="2769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213901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31 L 0.03924 -0.03889 C 0.04757 -0.04723 0.0599 -0.05124 0.07275 -0.05124 C 0.08733 -0.05124 0.09914 -0.04723 0.10747 -0.03889 L 0.14723 -0.00031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61" y="-2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23 -0.00031 L 0.18924 -0.03797 C 0.19809 -0.0463 0.21129 -0.05062 0.225 -0.05062 C 0.24063 -0.05062 0.25313 -0.0463 0.26198 -0.03797 L 0.30417 -0.00031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47" y="-2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417 -0.00031 C 0.34167 -0.00031 0.37223 0.04074 0.37223 0.09197 C 0.37223 0.1429 0.34167 0.18426 0.30417 0.18426 C 0.2665 0.18426 0.23611 0.1429 0.23611 0.09197 C 0.23611 0.04074 0.2665 -0.00031 0.30417 -0.00031 Z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4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417 -0.00031 L 0.34618 -0.03704 C 0.35504 -0.04537 0.36823 -0.0497 0.38195 -0.0497 C 0.39757 -0.0497 0.41007 -0.04537 0.41893 -0.03704 L 0.46111 -0.00031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47" y="-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44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111 -0.00031 L 0.50018 -0.03982 C 0.50851 -0.04846 0.52066 -0.05309 0.53351 -0.05309 C 0.54809 -0.05309 0.55973 -0.04846 0.56806 -0.03982 L 0.60729 -0.00031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-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729 -0.00031 L 0.48316 0.12654 C 0.45729 0.15493 0.41858 0.17068 0.37795 0.17068 C 0.33195 0.17068 0.29514 0.15493 0.2691 0.12654 L 0.14584 -0.00031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73" y="8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23 -0.00031 L 0.14844 0.3469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44 0.34691 L -3.05556E-6 3.82716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1" grpId="6" animBg="1"/>
      <p:bldP spid="21" grpId="7" animBg="1"/>
      <p:bldP spid="21" grpId="8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AF30F2A-5EBB-1206-B60C-8F886F516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250" y="0"/>
            <a:ext cx="7135500" cy="743415"/>
          </a:xfrm>
        </p:spPr>
        <p:txBody>
          <a:bodyPr/>
          <a:lstStyle/>
          <a:p>
            <a:r>
              <a:rPr lang="en-US" dirty="0"/>
              <a:t>Bootloader Version 2</a:t>
            </a:r>
          </a:p>
        </p:txBody>
      </p:sp>
      <p:pic>
        <p:nvPicPr>
          <p:cNvPr id="2" name="Picture 2" descr="Cloud Solutions - NarDC">
            <a:extLst>
              <a:ext uri="{FF2B5EF4-FFF2-40B4-BE49-F238E27FC236}">
                <a16:creationId xmlns:a16="http://schemas.microsoft.com/office/drawing/2014/main" id="{12B34B40-9D2F-2FAE-AB31-432CFE2C8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58" y="1003843"/>
            <a:ext cx="1031080" cy="61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4E8BCD-0BF8-23BE-C5DB-D3C0896CA043}"/>
              </a:ext>
            </a:extLst>
          </p:cNvPr>
          <p:cNvSpPr/>
          <p:nvPr/>
        </p:nvSpPr>
        <p:spPr>
          <a:xfrm>
            <a:off x="6996479" y="810962"/>
            <a:ext cx="1644254" cy="8115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           Server   </a:t>
            </a:r>
            <a:r>
              <a:rPr lang="en-US" dirty="0"/>
              <a:t>             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0DF4F1-C9D5-A54B-92C0-9B338EA31464}"/>
              </a:ext>
            </a:extLst>
          </p:cNvPr>
          <p:cNvSpPr/>
          <p:nvPr/>
        </p:nvSpPr>
        <p:spPr>
          <a:xfrm>
            <a:off x="871862" y="2160466"/>
            <a:ext cx="2132960" cy="18734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0D42CA-E603-46AF-2E29-8E97E0C08399}"/>
              </a:ext>
            </a:extLst>
          </p:cNvPr>
          <p:cNvSpPr/>
          <p:nvPr/>
        </p:nvSpPr>
        <p:spPr>
          <a:xfrm>
            <a:off x="3916145" y="2058792"/>
            <a:ext cx="2132960" cy="187340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C07A5E-9CDF-4FF9-E1C3-2FBBF99F6A6C}"/>
              </a:ext>
            </a:extLst>
          </p:cNvPr>
          <p:cNvSpPr txBox="1"/>
          <p:nvPr/>
        </p:nvSpPr>
        <p:spPr>
          <a:xfrm>
            <a:off x="4525425" y="175101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Bank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3FDAD-FCF0-10BB-6115-2E4681DC3523}"/>
              </a:ext>
            </a:extLst>
          </p:cNvPr>
          <p:cNvSpPr txBox="1"/>
          <p:nvPr/>
        </p:nvSpPr>
        <p:spPr>
          <a:xfrm>
            <a:off x="1481142" y="175101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Bank 1</a:t>
            </a:r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526BDEF-AD9E-B063-FBE7-3FB4B6FE1A1F}"/>
              </a:ext>
            </a:extLst>
          </p:cNvPr>
          <p:cNvSpPr/>
          <p:nvPr/>
        </p:nvSpPr>
        <p:spPr>
          <a:xfrm>
            <a:off x="6049105" y="890888"/>
            <a:ext cx="730666" cy="731603"/>
          </a:xfrm>
          <a:prstGeom prst="actionButtonDocumen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App </a:t>
            </a:r>
          </a:p>
        </p:txBody>
      </p:sp>
      <p:sp>
        <p:nvSpPr>
          <p:cNvPr id="9" name="Action Button: Document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1ADAF9-C761-551E-0226-ED35438EC688}"/>
              </a:ext>
            </a:extLst>
          </p:cNvPr>
          <p:cNvSpPr/>
          <p:nvPr/>
        </p:nvSpPr>
        <p:spPr>
          <a:xfrm>
            <a:off x="1573009" y="2629692"/>
            <a:ext cx="730666" cy="731603"/>
          </a:xfrm>
          <a:prstGeom prst="actionButtonDocumen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App </a:t>
            </a:r>
          </a:p>
        </p:txBody>
      </p:sp>
    </p:spTree>
    <p:extLst>
      <p:ext uri="{BB962C8B-B14F-4D97-AF65-F5344CB8AC3E}">
        <p14:creationId xmlns:p14="http://schemas.microsoft.com/office/powerpoint/2010/main" val="82335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19753E-6 L -0.15955 0.002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3" y="-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1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55 0.00246 L -0.16945 0.09105 C -0.1717 0.10926 -0.17274 0.13703 -0.17274 0.16666 C -0.17274 0.19969 -0.1717 0.22623 -0.16945 0.24444 L -0.15955 0.33333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" y="16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55 0.33333 L -0.49132 0.3373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97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1">
            <a:extLst>
              <a:ext uri="{FF2B5EF4-FFF2-40B4-BE49-F238E27FC236}">
                <a16:creationId xmlns:a16="http://schemas.microsoft.com/office/drawing/2014/main" id="{F1A3A193-5706-DF19-4470-744F207F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250" y="0"/>
            <a:ext cx="7135500" cy="743415"/>
          </a:xfrm>
        </p:spPr>
        <p:txBody>
          <a:bodyPr/>
          <a:lstStyle/>
          <a:p>
            <a:r>
              <a:rPr lang="en-US" dirty="0"/>
              <a:t>Bootloader Version 3</a:t>
            </a:r>
          </a:p>
        </p:txBody>
      </p:sp>
      <p:pic>
        <p:nvPicPr>
          <p:cNvPr id="3" name="Picture 2" descr="Cloud Solutions - NarDC">
            <a:extLst>
              <a:ext uri="{FF2B5EF4-FFF2-40B4-BE49-F238E27FC236}">
                <a16:creationId xmlns:a16="http://schemas.microsoft.com/office/drawing/2014/main" id="{039407F5-08D1-3F23-DE0E-EC30C8680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58" y="1003843"/>
            <a:ext cx="1031080" cy="61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757D70-4859-E3E9-C235-859CF66CED5A}"/>
              </a:ext>
            </a:extLst>
          </p:cNvPr>
          <p:cNvSpPr/>
          <p:nvPr/>
        </p:nvSpPr>
        <p:spPr>
          <a:xfrm>
            <a:off x="6932684" y="883827"/>
            <a:ext cx="1644254" cy="8115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           Server   </a:t>
            </a:r>
            <a:r>
              <a:rPr lang="en-US" dirty="0"/>
              <a:t>             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23259A-01BA-3968-8DBC-FAED0CA38A85}"/>
              </a:ext>
            </a:extLst>
          </p:cNvPr>
          <p:cNvSpPr/>
          <p:nvPr/>
        </p:nvSpPr>
        <p:spPr>
          <a:xfrm>
            <a:off x="800978" y="1061196"/>
            <a:ext cx="2132960" cy="18734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10106B-0CBA-CC01-2FF3-092B4C38A7B6}"/>
              </a:ext>
            </a:extLst>
          </p:cNvPr>
          <p:cNvSpPr/>
          <p:nvPr/>
        </p:nvSpPr>
        <p:spPr>
          <a:xfrm>
            <a:off x="3377429" y="1061196"/>
            <a:ext cx="2132960" cy="187340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E00EA-C807-FCCA-2035-1FA11D6861E6}"/>
              </a:ext>
            </a:extLst>
          </p:cNvPr>
          <p:cNvSpPr txBox="1"/>
          <p:nvPr/>
        </p:nvSpPr>
        <p:spPr>
          <a:xfrm>
            <a:off x="3986709" y="753419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Bank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F5528-F055-2F30-70D1-C8E8D5B209B1}"/>
              </a:ext>
            </a:extLst>
          </p:cNvPr>
          <p:cNvSpPr txBox="1"/>
          <p:nvPr/>
        </p:nvSpPr>
        <p:spPr>
          <a:xfrm>
            <a:off x="1410258" y="75342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Bank 1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7756F64-09F4-1D46-ED24-0BD03AB16ADD}"/>
              </a:ext>
            </a:extLst>
          </p:cNvPr>
          <p:cNvSpPr/>
          <p:nvPr/>
        </p:nvSpPr>
        <p:spPr>
          <a:xfrm rot="16200000">
            <a:off x="6328197" y="2221182"/>
            <a:ext cx="1857717" cy="1765390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7FE09-CDBC-1B22-1639-2E0B5EFF5DD6}"/>
              </a:ext>
            </a:extLst>
          </p:cNvPr>
          <p:cNvSpPr txBox="1"/>
          <p:nvPr/>
        </p:nvSpPr>
        <p:spPr>
          <a:xfrm>
            <a:off x="6707363" y="2934601"/>
            <a:ext cx="1432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Check Sum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3F345FA8-820C-363E-460D-BF63CF229CD8}"/>
              </a:ext>
            </a:extLst>
          </p:cNvPr>
          <p:cNvSpPr/>
          <p:nvPr/>
        </p:nvSpPr>
        <p:spPr>
          <a:xfrm>
            <a:off x="3040911" y="3544186"/>
            <a:ext cx="1020726" cy="1212111"/>
          </a:xfrm>
          <a:prstGeom prst="flowChartMagneticDisk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4" name="Action Button: Document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9BEB099-E7C7-CA81-744D-3938E6747B41}"/>
              </a:ext>
            </a:extLst>
          </p:cNvPr>
          <p:cNvSpPr/>
          <p:nvPr/>
        </p:nvSpPr>
        <p:spPr>
          <a:xfrm>
            <a:off x="6049105" y="890888"/>
            <a:ext cx="730666" cy="731603"/>
          </a:xfrm>
          <a:prstGeom prst="actionButtonDocumen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App </a:t>
            </a:r>
          </a:p>
        </p:txBody>
      </p:sp>
      <p:sp>
        <p:nvSpPr>
          <p:cNvPr id="15" name="Action Button: Document 1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7F3625-BD67-1211-95F0-928FB2929793}"/>
              </a:ext>
            </a:extLst>
          </p:cNvPr>
          <p:cNvSpPr/>
          <p:nvPr/>
        </p:nvSpPr>
        <p:spPr>
          <a:xfrm>
            <a:off x="6024039" y="2578092"/>
            <a:ext cx="730666" cy="731603"/>
          </a:xfrm>
          <a:prstGeom prst="actionButtonDocumen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App </a:t>
            </a:r>
          </a:p>
        </p:txBody>
      </p:sp>
      <p:sp>
        <p:nvSpPr>
          <p:cNvPr id="17" name="Action Button: Document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35AD1F2-9962-A022-DA84-93C9A7574DBC}"/>
              </a:ext>
            </a:extLst>
          </p:cNvPr>
          <p:cNvSpPr/>
          <p:nvPr/>
        </p:nvSpPr>
        <p:spPr>
          <a:xfrm>
            <a:off x="1502125" y="1647486"/>
            <a:ext cx="730666" cy="731603"/>
          </a:xfrm>
          <a:prstGeom prst="actionButtonDocumen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App </a:t>
            </a:r>
          </a:p>
        </p:txBody>
      </p:sp>
      <p:sp>
        <p:nvSpPr>
          <p:cNvPr id="21" name="Action Button: Document 2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BD5412-CD8F-25C4-B385-F903FC6C4FF9}"/>
              </a:ext>
            </a:extLst>
          </p:cNvPr>
          <p:cNvSpPr/>
          <p:nvPr/>
        </p:nvSpPr>
        <p:spPr>
          <a:xfrm>
            <a:off x="6049105" y="883827"/>
            <a:ext cx="730666" cy="731603"/>
          </a:xfrm>
          <a:prstGeom prst="actionButtonDocumen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App </a:t>
            </a:r>
          </a:p>
        </p:txBody>
      </p:sp>
      <p:sp>
        <p:nvSpPr>
          <p:cNvPr id="20" name="Action Button: Document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1B9F9F6-96CA-5D2C-A10A-577FD4D45667}"/>
              </a:ext>
            </a:extLst>
          </p:cNvPr>
          <p:cNvSpPr/>
          <p:nvPr/>
        </p:nvSpPr>
        <p:spPr>
          <a:xfrm>
            <a:off x="6024039" y="2593761"/>
            <a:ext cx="730666" cy="731603"/>
          </a:xfrm>
          <a:prstGeom prst="actionButtonDocumen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App </a:t>
            </a:r>
          </a:p>
        </p:txBody>
      </p:sp>
    </p:spTree>
    <p:extLst>
      <p:ext uri="{BB962C8B-B14F-4D97-AF65-F5344CB8AC3E}">
        <p14:creationId xmlns:p14="http://schemas.microsoft.com/office/powerpoint/2010/main" val="324889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19753E-6 L 0.20555 0.363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8" y="18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0.19878 -0.0015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78 -0.00154 L -0.21041 -0.1919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41 -0.19197 L -0.4934 -0.182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49" y="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6 L 0.20555 0.36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8" y="18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35802E-6 L -0.30503 0.221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60" y="1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4" grpId="2" animBg="1"/>
      <p:bldP spid="15" grpId="0" animBg="1"/>
      <p:bldP spid="15" grpId="1" animBg="1"/>
      <p:bldP spid="15" grpId="2" animBg="1"/>
      <p:bldP spid="15" grpId="3" animBg="1"/>
      <p:bldP spid="17" grpId="0" animBg="1"/>
      <p:bldP spid="21" grpId="0" animBg="1"/>
      <p:bldP spid="21" grpId="1" animBg="1"/>
      <p:bldP spid="21" grpId="2" animBg="1"/>
      <p:bldP spid="20" grpId="0" animBg="1"/>
      <p:bldP spid="20" grpId="1" animBg="1"/>
      <p:bldP spid="20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Placeholder 4" descr="A car on a circular screen&#10;&#10;Description automatically generated">
            <a:extLst>
              <a:ext uri="{FF2B5EF4-FFF2-40B4-BE49-F238E27FC236}">
                <a16:creationId xmlns:a16="http://schemas.microsoft.com/office/drawing/2014/main" id="{8F3250B1-C987-4E41-BDE8-1483F94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3C868C-1A75-92A0-105C-6AC26E949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380" y="1733022"/>
            <a:ext cx="6858000" cy="2175389"/>
          </a:xfrm>
        </p:spPr>
        <p:txBody>
          <a:bodyPr>
            <a:normAutofit/>
          </a:bodyPr>
          <a:lstStyle/>
          <a:p>
            <a:r>
              <a:rPr lang="en-US" sz="6000" dirty="0"/>
              <a:t>GUI and Server</a:t>
            </a:r>
            <a:br>
              <a:rPr lang="en-GB" sz="6000" dirty="0"/>
            </a:br>
            <a:endParaRPr lang="en-GB" sz="60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43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361A8-86AC-4CB3-99BA-F88A57B26E24}"/>
              </a:ext>
            </a:extLst>
          </p:cNvPr>
          <p:cNvSpPr txBox="1"/>
          <p:nvPr/>
        </p:nvSpPr>
        <p:spPr>
          <a:xfrm>
            <a:off x="342403" y="1531452"/>
            <a:ext cx="4046717" cy="280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29C54B-C33A-2ED3-DCB0-BA39E5C20F90}"/>
              </a:ext>
            </a:extLst>
          </p:cNvPr>
          <p:cNvSpPr txBox="1">
            <a:spLocks/>
          </p:cNvSpPr>
          <p:nvPr/>
        </p:nvSpPr>
        <p:spPr>
          <a:xfrm>
            <a:off x="409329" y="357794"/>
            <a:ext cx="4620660" cy="12213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Designed and implemented GUI</a:t>
            </a:r>
            <a:r>
              <a:rPr lang="ar-EG" dirty="0"/>
              <a:t> </a:t>
            </a:r>
            <a:r>
              <a:rPr lang="en-US" dirty="0"/>
              <a:t>FOR THE USER</a:t>
            </a:r>
          </a:p>
        </p:txBody>
      </p:sp>
      <p:pic>
        <p:nvPicPr>
          <p:cNvPr id="8" name="Picture 2" descr="Qt Creator - Wikipedia">
            <a:extLst>
              <a:ext uri="{FF2B5EF4-FFF2-40B4-BE49-F238E27FC236}">
                <a16:creationId xmlns:a16="http://schemas.microsoft.com/office/drawing/2014/main" id="{09D29852-FB0F-1DDA-C372-57B9A5A91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92" y="416349"/>
            <a:ext cx="1546431" cy="11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uilding and Running an Example | Qt Creator Manual">
            <a:extLst>
              <a:ext uri="{FF2B5EF4-FFF2-40B4-BE49-F238E27FC236}">
                <a16:creationId xmlns:a16="http://schemas.microsoft.com/office/drawing/2014/main" id="{129D7DBD-893D-2F62-48C9-4C70B38B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2571750"/>
            <a:ext cx="2694961" cy="209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137FA6-1E91-F59E-A1DD-1014A5D0FC47}"/>
              </a:ext>
            </a:extLst>
          </p:cNvPr>
          <p:cNvSpPr txBox="1"/>
          <p:nvPr/>
        </p:nvSpPr>
        <p:spPr>
          <a:xfrm>
            <a:off x="628072" y="2514112"/>
            <a:ext cx="34764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was designed and implemented using QT Designer </a:t>
            </a:r>
            <a:r>
              <a:rPr lang="en-US" b="0" i="0" dirty="0">
                <a:effectLst/>
                <a:latin typeface="Google Sans"/>
              </a:rPr>
              <a:t>allows you to create user interfaces (UIs) for Qt applications without writing any code. It provides a drag-and-drop interface for adding widgets to your UI and setting their properties.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353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145B11C5-0686-B96C-AE2A-B735973C4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4351" r="4352"/>
          <a:stretch/>
        </p:blipFill>
        <p:spPr>
          <a:xfrm>
            <a:off x="1891768" y="7"/>
            <a:ext cx="7252232" cy="5143493"/>
          </a:xfrm>
          <a:prstGeom prst="rect">
            <a:avLst/>
          </a:prstGeom>
        </p:spPr>
      </p:pic>
      <p:sp>
        <p:nvSpPr>
          <p:cNvPr id="292" name="Rectangle 29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Google Shape;271;p36"/>
          <p:cNvSpPr txBox="1">
            <a:spLocks noGrp="1"/>
          </p:cNvSpPr>
          <p:nvPr>
            <p:ph type="ctrTitle"/>
          </p:nvPr>
        </p:nvSpPr>
        <p:spPr>
          <a:xfrm>
            <a:off x="286248" y="273843"/>
            <a:ext cx="4102872" cy="14249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Aft>
                <a:spcPts val="0"/>
              </a:spcAft>
            </a:pP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361A8-86AC-4CB3-99BA-F88A57B26E24}"/>
              </a:ext>
            </a:extLst>
          </p:cNvPr>
          <p:cNvSpPr txBox="1"/>
          <p:nvPr/>
        </p:nvSpPr>
        <p:spPr>
          <a:xfrm>
            <a:off x="342403" y="1531452"/>
            <a:ext cx="4046717" cy="280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FAB4C676-C03B-BB55-CFBE-4880A2FF5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BFF5C7-5061-80D3-6E8C-4DCED6055DDB}"/>
              </a:ext>
            </a:extLst>
          </p:cNvPr>
          <p:cNvSpPr txBox="1">
            <a:spLocks/>
          </p:cNvSpPr>
          <p:nvPr/>
        </p:nvSpPr>
        <p:spPr>
          <a:xfrm>
            <a:off x="-650473" y="140611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We cared about UI design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04C07D-AFDA-B047-712C-3A21B483B8DC}"/>
              </a:ext>
            </a:extLst>
          </p:cNvPr>
          <p:cNvSpPr txBox="1">
            <a:spLocks/>
          </p:cNvSpPr>
          <p:nvPr/>
        </p:nvSpPr>
        <p:spPr>
          <a:xfrm>
            <a:off x="-1533171" y="1686710"/>
            <a:ext cx="10178934" cy="557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designed a UI to easy and flexible</a:t>
            </a:r>
          </a:p>
        </p:txBody>
      </p:sp>
      <p:pic>
        <p:nvPicPr>
          <p:cNvPr id="6" name="Picture 5" descr="A blue sign with black text&#10;&#10;Description automatically generated">
            <a:extLst>
              <a:ext uri="{FF2B5EF4-FFF2-40B4-BE49-F238E27FC236}">
                <a16:creationId xmlns:a16="http://schemas.microsoft.com/office/drawing/2014/main" id="{DCE98C01-1AD6-0863-4D1F-9A40C6D337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3" r="4688" b="-2"/>
          <a:stretch/>
        </p:blipFill>
        <p:spPr>
          <a:xfrm>
            <a:off x="568683" y="2571750"/>
            <a:ext cx="3584634" cy="2403021"/>
          </a:xfrm>
          <a:prstGeom prst="rect">
            <a:avLst/>
          </a:prstGeom>
        </p:spPr>
      </p:pic>
      <p:pic>
        <p:nvPicPr>
          <p:cNvPr id="7" name="Picture 6" descr="A screen shot of a login screen&#10;&#10;Description automatically generated">
            <a:extLst>
              <a:ext uri="{FF2B5EF4-FFF2-40B4-BE49-F238E27FC236}">
                <a16:creationId xmlns:a16="http://schemas.microsoft.com/office/drawing/2014/main" id="{036A5C0B-45F2-CBF1-C957-7802031D62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r="5421" b="-3"/>
          <a:stretch/>
        </p:blipFill>
        <p:spPr>
          <a:xfrm>
            <a:off x="4729237" y="2571750"/>
            <a:ext cx="3584634" cy="24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9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5340-69B0-9C66-16E4-3E7A8EE2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3806"/>
            <a:ext cx="2791206" cy="829818"/>
          </a:xfrm>
        </p:spPr>
        <p:txBody>
          <a:bodyPr>
            <a:normAutofit fontScale="90000"/>
          </a:bodyPr>
          <a:lstStyle/>
          <a:p>
            <a:r>
              <a:rPr lang="en-US" sz="2100" dirty="0"/>
              <a:t>The follow From authentication page Reaching the progress bar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E259775-8A18-06CC-3340-F0DE473A2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16" y="1767084"/>
            <a:ext cx="2791206" cy="1387429"/>
          </a:xfrm>
        </p:spPr>
        <p:txBody>
          <a:bodyPr>
            <a:normAutofit/>
          </a:bodyPr>
          <a:lstStyle/>
          <a:p>
            <a:r>
              <a:rPr lang="en-US" sz="1275" dirty="0"/>
              <a:t>As we are working mainly on downloading FOTA we focused on functional and non-functional properties </a:t>
            </a:r>
          </a:p>
        </p:txBody>
      </p:sp>
      <p:pic>
        <p:nvPicPr>
          <p:cNvPr id="11" name="Picture 10" descr="A screen shot of a login screen&#10;&#10;Description automatically generated">
            <a:extLst>
              <a:ext uri="{FF2B5EF4-FFF2-40B4-BE49-F238E27FC236}">
                <a16:creationId xmlns:a16="http://schemas.microsoft.com/office/drawing/2014/main" id="{F4E6DCD6-92BE-7231-4CA2-00DEC5807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51" y="770731"/>
            <a:ext cx="2436263" cy="1425213"/>
          </a:xfrm>
          <a:prstGeom prst="rect">
            <a:avLst/>
          </a:prstGeom>
        </p:spPr>
      </p:pic>
      <p:pic>
        <p:nvPicPr>
          <p:cNvPr id="5" name="Content Placeholder 4" descr="A blue screen with black text&#10;&#10;Description automatically generated">
            <a:extLst>
              <a:ext uri="{FF2B5EF4-FFF2-40B4-BE49-F238E27FC236}">
                <a16:creationId xmlns:a16="http://schemas.microsoft.com/office/drawing/2014/main" id="{CCEE2246-33DC-19EE-EE5B-38B672EF0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6" y="785958"/>
            <a:ext cx="2436264" cy="1394761"/>
          </a:xfrm>
          <a:prstGeom prst="rect">
            <a:avLst/>
          </a:prstGeom>
        </p:spPr>
      </p:pic>
      <p:pic>
        <p:nvPicPr>
          <p:cNvPr id="7" name="Picture 6" descr="A screenshot of a software update&#10;&#10;Description automatically generated">
            <a:extLst>
              <a:ext uri="{FF2B5EF4-FFF2-40B4-BE49-F238E27FC236}">
                <a16:creationId xmlns:a16="http://schemas.microsoft.com/office/drawing/2014/main" id="{D9C9F22A-35E6-34E4-F0A1-D88574F6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51" y="2861934"/>
            <a:ext cx="2436264" cy="1449577"/>
          </a:xfrm>
          <a:prstGeom prst="rect">
            <a:avLst/>
          </a:prstGeom>
        </p:spPr>
      </p:pic>
      <p:pic>
        <p:nvPicPr>
          <p:cNvPr id="9" name="Picture 8" descr="A blue sign with black text&#10;&#10;Description automatically generated">
            <a:extLst>
              <a:ext uri="{FF2B5EF4-FFF2-40B4-BE49-F238E27FC236}">
                <a16:creationId xmlns:a16="http://schemas.microsoft.com/office/drawing/2014/main" id="{B4D7116F-6829-6C3C-8466-194618072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6" y="2912607"/>
            <a:ext cx="2436264" cy="13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2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145B11C5-0686-B96C-AE2A-B735973C4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4351" r="4352"/>
          <a:stretch/>
        </p:blipFill>
        <p:spPr>
          <a:xfrm>
            <a:off x="1891768" y="7"/>
            <a:ext cx="7252232" cy="5143493"/>
          </a:xfrm>
          <a:prstGeom prst="rect">
            <a:avLst/>
          </a:prstGeom>
        </p:spPr>
      </p:pic>
      <p:sp>
        <p:nvSpPr>
          <p:cNvPr id="292" name="Rectangle 29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Google Shape;271;p36"/>
          <p:cNvSpPr txBox="1">
            <a:spLocks noGrp="1"/>
          </p:cNvSpPr>
          <p:nvPr>
            <p:ph type="ctrTitle"/>
          </p:nvPr>
        </p:nvSpPr>
        <p:spPr>
          <a:xfrm>
            <a:off x="286248" y="273843"/>
            <a:ext cx="4102872" cy="14249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Aft>
                <a:spcPts val="0"/>
              </a:spcAft>
            </a:pPr>
            <a:r>
              <a:rPr lang="en-US" b="1" dirty="0"/>
              <a:t>Team 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361A8-86AC-4CB3-99BA-F88A57B26E24}"/>
              </a:ext>
            </a:extLst>
          </p:cNvPr>
          <p:cNvSpPr txBox="1"/>
          <p:nvPr/>
        </p:nvSpPr>
        <p:spPr>
          <a:xfrm>
            <a:off x="342403" y="1531452"/>
            <a:ext cx="4046717" cy="2807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Abdulrahman Khalaf 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Abdulrahman Tarek Mohamed Saad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Aya Ahmed Samir Abbas Halawa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Seba Ammar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Emile Fikry Megalaa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Ziad Mohamed Samir Gomaa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258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8403-9043-7EE0-AB2E-3285B47C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1"/>
            <a:ext cx="2591866" cy="837467"/>
          </a:xfrm>
        </p:spPr>
        <p:txBody>
          <a:bodyPr anchor="b">
            <a:noAutofit/>
          </a:bodyPr>
          <a:lstStyle/>
          <a:p>
            <a:r>
              <a:rPr lang="en-US" sz="3600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D389B-DF38-03BE-93C0-5C668E0E6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20" y="1900107"/>
            <a:ext cx="2591866" cy="2585874"/>
          </a:xfrm>
        </p:spPr>
        <p:txBody>
          <a:bodyPr anchor="t">
            <a:normAutofit/>
          </a:bodyPr>
          <a:lstStyle/>
          <a:p>
            <a:r>
              <a:rPr lang="en-US" sz="1500" dirty="0"/>
              <a:t>Login Service &gt; Start.sh &gt; Main.py &gt; </a:t>
            </a:r>
            <a:r>
              <a:rPr lang="en-US" sz="1500" dirty="0" err="1"/>
              <a:t>Main.qml</a:t>
            </a:r>
            <a:endParaRPr lang="en-US" sz="1500" dirty="0"/>
          </a:p>
          <a:p>
            <a:r>
              <a:rPr lang="en-US" sz="1500" dirty="0"/>
              <a:t>Authentication &gt; Check_Update.py &gt; Download file from GitHub server and decrypt</a:t>
            </a:r>
          </a:p>
          <a:p>
            <a:r>
              <a:rPr lang="en-US" sz="1500" dirty="0"/>
              <a:t>Question &gt; Send_uart.py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C35E5B-82C4-8558-05A3-19CF056D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9" r="32433" b="-1"/>
          <a:stretch/>
        </p:blipFill>
        <p:spPr>
          <a:xfrm>
            <a:off x="3815045" y="7"/>
            <a:ext cx="532895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01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C173-6E04-0297-8989-AE43842D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6" y="744071"/>
            <a:ext cx="2712685" cy="2096370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Admin GUI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643E0-A428-ED81-130C-3D02B5189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16" y="3090940"/>
            <a:ext cx="2344003" cy="852632"/>
          </a:xfrm>
        </p:spPr>
        <p:txBody>
          <a:bodyPr vert="horz" lIns="68580" tIns="34290" rIns="68580" bIns="34290" rtlCol="0">
            <a:normAutofit/>
          </a:bodyPr>
          <a:lstStyle/>
          <a:p>
            <a:pPr marL="0" indent="0" algn="ctr">
              <a:buNone/>
            </a:pPr>
            <a:r>
              <a:rPr lang="en-US" sz="1350"/>
              <a:t>We designed the admin Control program using Tkinter to have high performance </a:t>
            </a:r>
          </a:p>
        </p:txBody>
      </p:sp>
      <p:pic>
        <p:nvPicPr>
          <p:cNvPr id="2050" name="Picture 2" descr="tkinter' tag wiki - Stack Overflow">
            <a:extLst>
              <a:ext uri="{FF2B5EF4-FFF2-40B4-BE49-F238E27FC236}">
                <a16:creationId xmlns:a16="http://schemas.microsoft.com/office/drawing/2014/main" id="{B81FE4B2-E102-3F73-9220-3848D415E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327" y="434054"/>
            <a:ext cx="3774459" cy="42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7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A807-7630-7103-3F06-7F1BACBEB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703" y="509798"/>
            <a:ext cx="2317759" cy="28024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450"/>
              <a:t>How it works </a:t>
            </a:r>
          </a:p>
        </p:txBody>
      </p:sp>
      <p:pic>
        <p:nvPicPr>
          <p:cNvPr id="5" name="Content Placeholder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06CDA40-8D8A-3BEE-58D2-80E30ACEE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r="-3" b="-3"/>
          <a:stretch/>
        </p:blipFill>
        <p:spPr>
          <a:xfrm>
            <a:off x="747272" y="729177"/>
            <a:ext cx="2537460" cy="3785801"/>
          </a:xfrm>
          <a:prstGeom prst="rect">
            <a:avLst/>
          </a:prstGeom>
        </p:spPr>
      </p:pic>
      <p:pic>
        <p:nvPicPr>
          <p:cNvPr id="7" name="Picture 6" descr="A computer screen shot of a car&#10;&#10;Description automatically generated">
            <a:extLst>
              <a:ext uri="{FF2B5EF4-FFF2-40B4-BE49-F238E27FC236}">
                <a16:creationId xmlns:a16="http://schemas.microsoft.com/office/drawing/2014/main" id="{F2F6AC31-C04B-1F30-E598-9F129E8DD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7" r="24081"/>
          <a:stretch/>
        </p:blipFill>
        <p:spPr>
          <a:xfrm>
            <a:off x="3512729" y="729177"/>
            <a:ext cx="2537460" cy="37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2D88A68-EB32-7361-8D40-7626E7048FC0}"/>
              </a:ext>
            </a:extLst>
          </p:cNvPr>
          <p:cNvSpPr txBox="1"/>
          <p:nvPr/>
        </p:nvSpPr>
        <p:spPr>
          <a:xfrm>
            <a:off x="6572703" y="509798"/>
            <a:ext cx="2317759" cy="280240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450">
                <a:latin typeface="+mj-lt"/>
                <a:ea typeface="+mj-ea"/>
                <a:cs typeface="+mj-cs"/>
              </a:rPr>
              <a:t>Encryption and decryption Flowchart</a:t>
            </a:r>
          </a:p>
        </p:txBody>
      </p:sp>
      <p:pic>
        <p:nvPicPr>
          <p:cNvPr id="5" name="Content Placeholder 4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4041462D-FF9F-40B3-058D-25119B2E2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2" r="3" b="3"/>
          <a:stretch/>
        </p:blipFill>
        <p:spPr>
          <a:xfrm>
            <a:off x="714012" y="729177"/>
            <a:ext cx="2537460" cy="3785801"/>
          </a:xfrm>
          <a:prstGeom prst="rect">
            <a:avLst/>
          </a:prstGeom>
        </p:spPr>
      </p:pic>
      <p:pic>
        <p:nvPicPr>
          <p:cNvPr id="7" name="Picture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7B3BD23A-3AAC-D060-30C2-D8A9B680E6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1" r="-2" b="475"/>
          <a:stretch/>
        </p:blipFill>
        <p:spPr>
          <a:xfrm>
            <a:off x="3535878" y="729176"/>
            <a:ext cx="2537460" cy="37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8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Placeholder 4" descr="A car on a circular screen&#10;&#10;Description automatically generated">
            <a:extLst>
              <a:ext uri="{FF2B5EF4-FFF2-40B4-BE49-F238E27FC236}">
                <a16:creationId xmlns:a16="http://schemas.microsoft.com/office/drawing/2014/main" id="{8F3250B1-C987-4E41-BDE8-1483F94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3C868C-1A75-92A0-105C-6AC26E949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380" y="2467422"/>
            <a:ext cx="6858000" cy="2175389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Applications and PCB Design </a:t>
            </a:r>
            <a:br>
              <a:rPr lang="en-GB" sz="6000" dirty="0"/>
            </a:br>
            <a:endParaRPr lang="en-GB" sz="60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9955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361A8-86AC-4CB3-99BA-F88A57B26E24}"/>
              </a:ext>
            </a:extLst>
          </p:cNvPr>
          <p:cNvSpPr txBox="1"/>
          <p:nvPr/>
        </p:nvSpPr>
        <p:spPr>
          <a:xfrm>
            <a:off x="342403" y="1531452"/>
            <a:ext cx="4046717" cy="280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2318;p43">
            <a:extLst>
              <a:ext uri="{FF2B5EF4-FFF2-40B4-BE49-F238E27FC236}">
                <a16:creationId xmlns:a16="http://schemas.microsoft.com/office/drawing/2014/main" id="{F799D0DC-C63C-6AE7-6176-39A8B78D9097}"/>
              </a:ext>
            </a:extLst>
          </p:cNvPr>
          <p:cNvSpPr txBox="1">
            <a:spLocks/>
          </p:cNvSpPr>
          <p:nvPr/>
        </p:nvSpPr>
        <p:spPr>
          <a:xfrm>
            <a:off x="4063738" y="1857150"/>
            <a:ext cx="4030500" cy="904800"/>
          </a:xfrm>
          <a:prstGeom prst="rect">
            <a:avLst/>
          </a:prstGeom>
          <a:noFill/>
          <a:ln w="9525" cap="flat" cmpd="sng">
            <a:solidFill>
              <a:srgbClr val="575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953"/>
              </a:buClr>
              <a:buSzPts val="2400"/>
              <a:buFont typeface="Poppins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403953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Two mode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403953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grpSp>
        <p:nvGrpSpPr>
          <p:cNvPr id="14" name="Google Shape;2322;p43">
            <a:extLst>
              <a:ext uri="{FF2B5EF4-FFF2-40B4-BE49-F238E27FC236}">
                <a16:creationId xmlns:a16="http://schemas.microsoft.com/office/drawing/2014/main" id="{EEA3E5E1-E535-CAC0-AF26-FEDDF435A27D}"/>
              </a:ext>
            </a:extLst>
          </p:cNvPr>
          <p:cNvGrpSpPr/>
          <p:nvPr/>
        </p:nvGrpSpPr>
        <p:grpSpPr>
          <a:xfrm>
            <a:off x="5809975" y="1020650"/>
            <a:ext cx="538025" cy="157800"/>
            <a:chOff x="2575325" y="1348650"/>
            <a:chExt cx="538025" cy="157800"/>
          </a:xfrm>
        </p:grpSpPr>
        <p:sp>
          <p:nvSpPr>
            <p:cNvPr id="15" name="Google Shape;2323;p43">
              <a:extLst>
                <a:ext uri="{FF2B5EF4-FFF2-40B4-BE49-F238E27FC236}">
                  <a16:creationId xmlns:a16="http://schemas.microsoft.com/office/drawing/2014/main" id="{4D214717-4F35-6FD4-D460-71C1CB869047}"/>
                </a:ext>
              </a:extLst>
            </p:cNvPr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rgbClr val="575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324;p43">
              <a:extLst>
                <a:ext uri="{FF2B5EF4-FFF2-40B4-BE49-F238E27FC236}">
                  <a16:creationId xmlns:a16="http://schemas.microsoft.com/office/drawing/2014/main" id="{D9A6C948-191C-D6DA-290A-FD28B7421498}"/>
                </a:ext>
              </a:extLst>
            </p:cNvPr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rgbClr val="575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325;p43">
              <a:extLst>
                <a:ext uri="{FF2B5EF4-FFF2-40B4-BE49-F238E27FC236}">
                  <a16:creationId xmlns:a16="http://schemas.microsoft.com/office/drawing/2014/main" id="{D4A09FBE-5BCE-982C-E4AD-2CA4F9D85DF5}"/>
                </a:ext>
              </a:extLst>
            </p:cNvPr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rgbClr val="575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Placeholder 4">
            <a:extLst>
              <a:ext uri="{FF2B5EF4-FFF2-40B4-BE49-F238E27FC236}">
                <a16:creationId xmlns:a16="http://schemas.microsoft.com/office/drawing/2014/main" id="{9E5F4E91-0CB0-9F84-BC3A-4A956ACC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727" b="22727"/>
          <a:stretch>
            <a:fillRect/>
          </a:stretch>
        </p:blipFill>
        <p:spPr>
          <a:xfrm>
            <a:off x="862013" y="517525"/>
            <a:ext cx="2578100" cy="1516838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19549B-C650-F0B2-ECB0-B0E964285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3" y="2761950"/>
            <a:ext cx="2578100" cy="16559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CBD5D6-91AA-A67F-7CE4-CDA8A6088AB0}"/>
              </a:ext>
            </a:extLst>
          </p:cNvPr>
          <p:cNvSpPr txBox="1"/>
          <p:nvPr/>
        </p:nvSpPr>
        <p:spPr>
          <a:xfrm>
            <a:off x="4572000" y="2913321"/>
            <a:ext cx="3957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1400" b="1" kern="0" dirty="0">
                <a:solidFill>
                  <a:srgbClr val="403953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Line follower mode</a:t>
            </a:r>
            <a:endParaRPr lang="en-US" sz="1400" kern="0" dirty="0">
              <a:solidFill>
                <a:srgbClr val="403953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3E46C-B1DC-9B16-AAEF-3A999C17D5D5}"/>
              </a:ext>
            </a:extLst>
          </p:cNvPr>
          <p:cNvSpPr txBox="1"/>
          <p:nvPr/>
        </p:nvSpPr>
        <p:spPr>
          <a:xfrm>
            <a:off x="4572000" y="3282146"/>
            <a:ext cx="3957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1400" b="1" kern="0" dirty="0">
                <a:solidFill>
                  <a:srgbClr val="403953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Controlled via Bluetooth </a:t>
            </a:r>
            <a:endParaRPr lang="en-US" sz="1400" kern="0" dirty="0">
              <a:solidFill>
                <a:srgbClr val="403953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7946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55"/>
          <p:cNvSpPr txBox="1">
            <a:spLocks noGrp="1"/>
          </p:cNvSpPr>
          <p:nvPr>
            <p:ph type="title"/>
          </p:nvPr>
        </p:nvSpPr>
        <p:spPr>
          <a:xfrm>
            <a:off x="720000" y="4015675"/>
            <a:ext cx="7704000" cy="5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                                 PCB design 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361A8-86AC-4CB3-99BA-F88A57B26E24}"/>
              </a:ext>
            </a:extLst>
          </p:cNvPr>
          <p:cNvSpPr txBox="1"/>
          <p:nvPr/>
        </p:nvSpPr>
        <p:spPr>
          <a:xfrm>
            <a:off x="342403" y="1531452"/>
            <a:ext cx="4046717" cy="280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2511;p55">
            <a:extLst>
              <a:ext uri="{FF2B5EF4-FFF2-40B4-BE49-F238E27FC236}">
                <a16:creationId xmlns:a16="http://schemas.microsoft.com/office/drawing/2014/main" id="{55E93EE2-4EC8-16AB-0481-D4DF8C74191A}"/>
              </a:ext>
            </a:extLst>
          </p:cNvPr>
          <p:cNvSpPr txBox="1">
            <a:spLocks/>
          </p:cNvSpPr>
          <p:nvPr/>
        </p:nvSpPr>
        <p:spPr>
          <a:xfrm>
            <a:off x="1822088" y="3859731"/>
            <a:ext cx="5499824" cy="587400"/>
          </a:xfrm>
          <a:prstGeom prst="rect">
            <a:avLst/>
          </a:prstGeom>
          <a:gradFill>
            <a:gsLst>
              <a:gs pos="0">
                <a:srgbClr val="D1D8E6"/>
              </a:gs>
              <a:gs pos="11000">
                <a:srgbClr val="D1D8E6"/>
              </a:gs>
              <a:gs pos="49000">
                <a:srgbClr val="ECD9DD"/>
              </a:gs>
              <a:gs pos="75000">
                <a:srgbClr val="D1D8E6"/>
              </a:gs>
              <a:gs pos="100000">
                <a:srgbClr val="BABFD7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953"/>
              </a:buClr>
              <a:buSzPts val="3000"/>
              <a:buFont typeface="Poppins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rgbClr val="575979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   Prototype without HMI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403953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6019E-7543-C833-8A48-6F3113173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087" y="696369"/>
            <a:ext cx="5499825" cy="31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52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Placeholder 4" descr="A car on a circular screen&#10;&#10;Description automatically generated">
            <a:extLst>
              <a:ext uri="{FF2B5EF4-FFF2-40B4-BE49-F238E27FC236}">
                <a16:creationId xmlns:a16="http://schemas.microsoft.com/office/drawing/2014/main" id="{8F3250B1-C987-4E41-BDE8-1483F94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3C868C-1A75-92A0-105C-6AC26E949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380" y="1733022"/>
            <a:ext cx="6858000" cy="2175389"/>
          </a:xfrm>
        </p:spPr>
        <p:txBody>
          <a:bodyPr>
            <a:normAutofit/>
          </a:bodyPr>
          <a:lstStyle/>
          <a:p>
            <a:r>
              <a:rPr lang="en-GB" sz="6000" dirty="0"/>
              <a:t>The Challenges</a:t>
            </a:r>
            <a:br>
              <a:rPr lang="en-GB" sz="6000" dirty="0"/>
            </a:br>
            <a:endParaRPr lang="en-GB" sz="60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2612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361A8-86AC-4CB3-99BA-F88A57B26E24}"/>
              </a:ext>
            </a:extLst>
          </p:cNvPr>
          <p:cNvSpPr txBox="1"/>
          <p:nvPr/>
        </p:nvSpPr>
        <p:spPr>
          <a:xfrm>
            <a:off x="342403" y="1531452"/>
            <a:ext cx="4046717" cy="280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Google Shape;2415;p49">
            <a:extLst>
              <a:ext uri="{FF2B5EF4-FFF2-40B4-BE49-F238E27FC236}">
                <a16:creationId xmlns:a16="http://schemas.microsoft.com/office/drawing/2014/main" id="{C3B5E981-9968-1E12-07C2-6505A38C961C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600" kern="0" dirty="0">
                <a:solidFill>
                  <a:schemeClr val="tx1"/>
                </a:solidFill>
                <a:latin typeface="+mn-lt"/>
              </a:rPr>
              <a:t>The Challenges</a:t>
            </a:r>
          </a:p>
        </p:txBody>
      </p:sp>
      <p:sp>
        <p:nvSpPr>
          <p:cNvPr id="10" name="Google Shape;2416;p49">
            <a:extLst>
              <a:ext uri="{FF2B5EF4-FFF2-40B4-BE49-F238E27FC236}">
                <a16:creationId xmlns:a16="http://schemas.microsoft.com/office/drawing/2014/main" id="{F24F226F-2891-BF8C-0383-7154664032BB}"/>
              </a:ext>
            </a:extLst>
          </p:cNvPr>
          <p:cNvSpPr txBox="1">
            <a:spLocks/>
          </p:cNvSpPr>
          <p:nvPr/>
        </p:nvSpPr>
        <p:spPr>
          <a:xfrm>
            <a:off x="3884280" y="2665953"/>
            <a:ext cx="212572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kern="0" dirty="0">
                <a:latin typeface="+mn-lt"/>
              </a:rPr>
              <a:t>Add offset </a:t>
            </a:r>
          </a:p>
        </p:txBody>
      </p:sp>
      <p:sp>
        <p:nvSpPr>
          <p:cNvPr id="12" name="Google Shape;2417;p49">
            <a:extLst>
              <a:ext uri="{FF2B5EF4-FFF2-40B4-BE49-F238E27FC236}">
                <a16:creationId xmlns:a16="http://schemas.microsoft.com/office/drawing/2014/main" id="{999AC57F-DB5F-2E64-BCC3-54757A3374FB}"/>
              </a:ext>
            </a:extLst>
          </p:cNvPr>
          <p:cNvSpPr txBox="1">
            <a:spLocks/>
          </p:cNvSpPr>
          <p:nvPr/>
        </p:nvSpPr>
        <p:spPr>
          <a:xfrm>
            <a:off x="6192536" y="2626803"/>
            <a:ext cx="2231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kern="0">
                <a:latin typeface="+mn-lt"/>
              </a:rPr>
              <a:t>Use half capacity </a:t>
            </a:r>
          </a:p>
          <a:p>
            <a:pPr marL="0" indent="0" algn="l">
              <a:buSzPts val="1100"/>
              <a:buFont typeface="Arial"/>
              <a:buNone/>
            </a:pPr>
            <a:r>
              <a:rPr lang="en-US" kern="0">
                <a:latin typeface="+mn-lt"/>
              </a:rPr>
              <a:t>of battery</a:t>
            </a:r>
            <a:endParaRPr lang="en-US" kern="0" dirty="0">
              <a:latin typeface="+mn-lt"/>
            </a:endParaRPr>
          </a:p>
        </p:txBody>
      </p:sp>
      <p:sp>
        <p:nvSpPr>
          <p:cNvPr id="13" name="Google Shape;2420;p49">
            <a:extLst>
              <a:ext uri="{FF2B5EF4-FFF2-40B4-BE49-F238E27FC236}">
                <a16:creationId xmlns:a16="http://schemas.microsoft.com/office/drawing/2014/main" id="{1F832162-07E4-6A30-1284-91D066058383}"/>
              </a:ext>
            </a:extLst>
          </p:cNvPr>
          <p:cNvSpPr txBox="1">
            <a:spLocks/>
          </p:cNvSpPr>
          <p:nvPr/>
        </p:nvSpPr>
        <p:spPr>
          <a:xfrm>
            <a:off x="3778600" y="2427153"/>
            <a:ext cx="2231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/>
            <a:r>
              <a:rPr lang="en-US" sz="2000" kern="0">
                <a:latin typeface="+mn-lt"/>
              </a:rPr>
              <a:t> ENTRY POINT </a:t>
            </a:r>
            <a:endParaRPr lang="en-US" sz="2000" kern="0" dirty="0">
              <a:latin typeface="+mn-lt"/>
            </a:endParaRPr>
          </a:p>
        </p:txBody>
      </p:sp>
      <p:sp>
        <p:nvSpPr>
          <p:cNvPr id="14" name="Google Shape;2421;p49">
            <a:extLst>
              <a:ext uri="{FF2B5EF4-FFF2-40B4-BE49-F238E27FC236}">
                <a16:creationId xmlns:a16="http://schemas.microsoft.com/office/drawing/2014/main" id="{623F2266-386C-3C52-9792-E7FFADCEFEBE}"/>
              </a:ext>
            </a:extLst>
          </p:cNvPr>
          <p:cNvSpPr txBox="1">
            <a:spLocks/>
          </p:cNvSpPr>
          <p:nvPr/>
        </p:nvSpPr>
        <p:spPr>
          <a:xfrm>
            <a:off x="5882813" y="2332950"/>
            <a:ext cx="241393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GB" sz="1600" kern="0" dirty="0">
                <a:latin typeface="+mn-lt"/>
              </a:rPr>
              <a:t>LINE FOLLOWER SPEED</a:t>
            </a:r>
          </a:p>
        </p:txBody>
      </p:sp>
      <p:pic>
        <p:nvPicPr>
          <p:cNvPr id="15" name="Picture Placeholder 8">
            <a:extLst>
              <a:ext uri="{FF2B5EF4-FFF2-40B4-BE49-F238E27FC236}">
                <a16:creationId xmlns:a16="http://schemas.microsoft.com/office/drawing/2014/main" id="{2B4B48A2-340D-60A6-9085-72767C692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7" r="11807" b="14137"/>
          <a:stretch/>
        </p:blipFill>
        <p:spPr>
          <a:xfrm>
            <a:off x="628797" y="1552321"/>
            <a:ext cx="2788180" cy="2160697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47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145B11C5-0686-B96C-AE2A-B735973C4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4351" r="4352"/>
          <a:stretch/>
        </p:blipFill>
        <p:spPr>
          <a:xfrm>
            <a:off x="1891768" y="7"/>
            <a:ext cx="7252232" cy="5143493"/>
          </a:xfrm>
          <a:prstGeom prst="rect">
            <a:avLst/>
          </a:prstGeom>
        </p:spPr>
      </p:pic>
      <p:sp>
        <p:nvSpPr>
          <p:cNvPr id="292" name="Rectangle 29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Google Shape;271;p36"/>
          <p:cNvSpPr txBox="1">
            <a:spLocks noGrp="1"/>
          </p:cNvSpPr>
          <p:nvPr>
            <p:ph type="ctrTitle"/>
          </p:nvPr>
        </p:nvSpPr>
        <p:spPr>
          <a:xfrm>
            <a:off x="286248" y="273843"/>
            <a:ext cx="4102872" cy="14249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Aft>
                <a:spcPts val="0"/>
              </a:spcAft>
            </a:pPr>
            <a:r>
              <a:rPr lang="en-US" b="1" dirty="0"/>
              <a:t>Agenda: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361A8-86AC-4CB3-99BA-F88A57B26E24}"/>
              </a:ext>
            </a:extLst>
          </p:cNvPr>
          <p:cNvSpPr txBox="1"/>
          <p:nvPr/>
        </p:nvSpPr>
        <p:spPr>
          <a:xfrm>
            <a:off x="342403" y="1531451"/>
            <a:ext cx="4412479" cy="3214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400" dirty="0">
                <a:solidFill>
                  <a:prstClr val="black"/>
                </a:solidFill>
              </a:rPr>
              <a:t>Why FOTA?</a:t>
            </a:r>
            <a:endParaRPr kumimoji="0" lang="en-US" sz="7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400" dirty="0">
                <a:solidFill>
                  <a:prstClr val="black"/>
                </a:solidFill>
              </a:rPr>
              <a:t>How it Works?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Bootloader.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GUI and Server.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400" dirty="0">
                <a:solidFill>
                  <a:prstClr val="black"/>
                </a:solidFill>
              </a:rPr>
              <a:t>Application and PCB Design 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Challenges.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400" dirty="0">
                <a:solidFill>
                  <a:prstClr val="black"/>
                </a:solidFill>
              </a:rPr>
              <a:t>Future Work.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7400" dirty="0"/>
              <a:t>Market Opportunity.</a:t>
            </a:r>
            <a:endParaRPr kumimoji="0" lang="en-US" sz="7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824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Placeholder 4" descr="A car on a circular screen&#10;&#10;Description automatically generated">
            <a:extLst>
              <a:ext uri="{FF2B5EF4-FFF2-40B4-BE49-F238E27FC236}">
                <a16:creationId xmlns:a16="http://schemas.microsoft.com/office/drawing/2014/main" id="{8F3250B1-C987-4E41-BDE8-1483F94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3C868C-1A75-92A0-105C-6AC26E949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380" y="1733022"/>
            <a:ext cx="6858000" cy="2175389"/>
          </a:xfrm>
        </p:spPr>
        <p:txBody>
          <a:bodyPr>
            <a:normAutofit/>
          </a:bodyPr>
          <a:lstStyle/>
          <a:p>
            <a:r>
              <a:rPr lang="en-GB" sz="6000" dirty="0"/>
              <a:t>Future Work</a:t>
            </a:r>
            <a:br>
              <a:rPr lang="en-GB" sz="6000" dirty="0"/>
            </a:br>
            <a:endParaRPr lang="en-GB" sz="60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248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145B11C5-0686-B96C-AE2A-B735973C4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4351" r="4352"/>
          <a:stretch/>
        </p:blipFill>
        <p:spPr>
          <a:xfrm>
            <a:off x="1891768" y="7"/>
            <a:ext cx="7252232" cy="5143493"/>
          </a:xfrm>
          <a:prstGeom prst="rect">
            <a:avLst/>
          </a:prstGeom>
        </p:spPr>
      </p:pic>
      <p:sp>
        <p:nvSpPr>
          <p:cNvPr id="292" name="Rectangle 29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Google Shape;271;p36"/>
          <p:cNvSpPr txBox="1">
            <a:spLocks noGrp="1"/>
          </p:cNvSpPr>
          <p:nvPr>
            <p:ph type="ctrTitle"/>
          </p:nvPr>
        </p:nvSpPr>
        <p:spPr>
          <a:xfrm>
            <a:off x="286248" y="273843"/>
            <a:ext cx="4102872" cy="14249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Aft>
                <a:spcPts val="0"/>
              </a:spcAft>
            </a:pPr>
            <a:r>
              <a:rPr lang="en-US" b="1" dirty="0"/>
              <a:t>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361A8-86AC-4CB3-99BA-F88A57B26E24}"/>
              </a:ext>
            </a:extLst>
          </p:cNvPr>
          <p:cNvSpPr txBox="1"/>
          <p:nvPr/>
        </p:nvSpPr>
        <p:spPr>
          <a:xfrm>
            <a:off x="342403" y="1531452"/>
            <a:ext cx="7720942" cy="32437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Getting Real-Time Diagnostics</a:t>
            </a:r>
          </a:p>
          <a:p>
            <a:pPr marL="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Firmware Version Rollback</a:t>
            </a:r>
          </a:p>
          <a:p>
            <a:pPr marL="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900" dirty="0">
                <a:solidFill>
                  <a:prstClr val="black"/>
                </a:solidFill>
                <a:latin typeface="Calibri" panose="020F0502020204030204"/>
              </a:rPr>
              <a:t>Seamless FOTA</a:t>
            </a:r>
          </a:p>
          <a:p>
            <a:pPr marL="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CAN Communication Protocol</a:t>
            </a:r>
          </a:p>
          <a:p>
            <a:pPr marL="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900" dirty="0">
                <a:solidFill>
                  <a:prstClr val="black"/>
                </a:solidFill>
                <a:latin typeface="Calibri" panose="020F0502020204030204"/>
              </a:rPr>
              <a:t>Delta File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12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Placeholder 4" descr="A car on a circular screen&#10;&#10;Description automatically generated">
            <a:extLst>
              <a:ext uri="{FF2B5EF4-FFF2-40B4-BE49-F238E27FC236}">
                <a16:creationId xmlns:a16="http://schemas.microsoft.com/office/drawing/2014/main" id="{8F3250B1-C987-4E41-BDE8-1483F94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3C868C-1A75-92A0-105C-6AC26E949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380" y="1733022"/>
            <a:ext cx="6858000" cy="2175389"/>
          </a:xfrm>
        </p:spPr>
        <p:txBody>
          <a:bodyPr>
            <a:normAutofit/>
          </a:bodyPr>
          <a:lstStyle/>
          <a:p>
            <a:r>
              <a:rPr lang="en-GB" sz="6000" dirty="0"/>
              <a:t>Market Opportunity</a:t>
            </a:r>
            <a:br>
              <a:rPr lang="en-GB" sz="6000" dirty="0"/>
            </a:br>
            <a:endParaRPr lang="en-GB" sz="60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3908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145B11C5-0686-B96C-AE2A-B735973C4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4351" r="4352"/>
          <a:stretch/>
        </p:blipFill>
        <p:spPr>
          <a:xfrm>
            <a:off x="1891768" y="7"/>
            <a:ext cx="7252232" cy="5143493"/>
          </a:xfrm>
          <a:prstGeom prst="rect">
            <a:avLst/>
          </a:prstGeom>
        </p:spPr>
      </p:pic>
      <p:sp>
        <p:nvSpPr>
          <p:cNvPr id="292" name="Rectangle 29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Google Shape;271;p36"/>
          <p:cNvSpPr txBox="1">
            <a:spLocks noGrp="1"/>
          </p:cNvSpPr>
          <p:nvPr>
            <p:ph type="ctrTitle"/>
          </p:nvPr>
        </p:nvSpPr>
        <p:spPr>
          <a:xfrm>
            <a:off x="286247" y="273843"/>
            <a:ext cx="8211207" cy="140717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Aft>
                <a:spcPts val="0"/>
              </a:spcAft>
            </a:pPr>
            <a:r>
              <a:rPr lang="en-US" b="1" dirty="0"/>
              <a:t>Market Opportunity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361A8-86AC-4CB3-99BA-F88A57B26E24}"/>
              </a:ext>
            </a:extLst>
          </p:cNvPr>
          <p:cNvSpPr txBox="1"/>
          <p:nvPr/>
        </p:nvSpPr>
        <p:spPr>
          <a:xfrm>
            <a:off x="342403" y="1531452"/>
            <a:ext cx="4580579" cy="280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FOTA is used in multiple industries like: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       1.  </a:t>
            </a: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Consumer electronics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GB" sz="200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uLnTx/>
                <a:uFillTx/>
                <a:latin typeface="Söhne"/>
                <a:ea typeface="+mn-ea"/>
                <a:cs typeface="+mn-cs"/>
              </a:rPr>
              <a:t>        2.  </a:t>
            </a: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Automotive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GB" sz="200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uLnTx/>
                <a:uFillTx/>
                <a:latin typeface="Söhne"/>
                <a:ea typeface="+mn-ea"/>
                <a:cs typeface="+mn-cs"/>
              </a:rPr>
              <a:t>        </a:t>
            </a:r>
            <a:r>
              <a:rPr lang="en-GB" sz="2000" dirty="0">
                <a:solidFill>
                  <a:srgbClr val="0F0F0F"/>
                </a:solidFill>
                <a:latin typeface="Söhne"/>
              </a:rPr>
              <a:t>3.   </a:t>
            </a: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Industrial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Market is Automotive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17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Placeholder 4" descr="A car on a circular screen&#10;&#10;Description automatically generated">
            <a:extLst>
              <a:ext uri="{FF2B5EF4-FFF2-40B4-BE49-F238E27FC236}">
                <a16:creationId xmlns:a16="http://schemas.microsoft.com/office/drawing/2014/main" id="{8F3250B1-C987-4E41-BDE8-1483F94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3C868C-1A75-92A0-105C-6AC26E949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380" y="1733022"/>
            <a:ext cx="6858000" cy="2175389"/>
          </a:xfrm>
        </p:spPr>
        <p:txBody>
          <a:bodyPr>
            <a:normAutofit/>
          </a:bodyPr>
          <a:lstStyle/>
          <a:p>
            <a:r>
              <a:rPr lang="en-GB" sz="6000" dirty="0"/>
              <a:t>Any Questions?</a:t>
            </a:r>
            <a:br>
              <a:rPr lang="en-GB" sz="6000" dirty="0"/>
            </a:br>
            <a:endParaRPr lang="en-GB" sz="60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8937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Placeholder 4" descr="A car on a circular screen&#10;&#10;Description automatically generated">
            <a:extLst>
              <a:ext uri="{FF2B5EF4-FFF2-40B4-BE49-F238E27FC236}">
                <a16:creationId xmlns:a16="http://schemas.microsoft.com/office/drawing/2014/main" id="{8F3250B1-C987-4E41-BDE8-1483F94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3C868C-1A75-92A0-105C-6AC26E949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  <a:latin typeface="+mn-lt"/>
              </a:rPr>
              <a:t>Why FOTA?</a:t>
            </a:r>
          </a:p>
        </p:txBody>
      </p:sp>
    </p:spTree>
    <p:extLst>
      <p:ext uri="{BB962C8B-B14F-4D97-AF65-F5344CB8AC3E}">
        <p14:creationId xmlns:p14="http://schemas.microsoft.com/office/powerpoint/2010/main" val="372287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E33B-D071-A1EB-24A8-FB49B901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76" y="179311"/>
            <a:ext cx="2866641" cy="1424934"/>
          </a:xfrm>
        </p:spPr>
        <p:txBody>
          <a:bodyPr>
            <a:normAutofit/>
          </a:bodyPr>
          <a:lstStyle/>
          <a:p>
            <a:r>
              <a:rPr lang="en" sz="4500" b="1" dirty="0">
                <a:cs typeface="Arial" panose="020B0604020202020204" pitchFamily="34" charset="0"/>
              </a:rPr>
              <a:t>Why FOTA?</a:t>
            </a:r>
            <a:endParaRPr lang="en-GB" sz="45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89446A-09AD-56A4-A785-A16FCDF0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4231"/>
            <a:ext cx="7438390" cy="34861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" sz="1800" dirty="0">
                <a:cs typeface="Archivo" panose="020B0604020202020204" charset="0"/>
              </a:rPr>
              <a:t>Vehicles nowadays are almost based on software this leads to a huge number of ECU’s present in the vehicle and million lines of code.</a:t>
            </a:r>
          </a:p>
          <a:p>
            <a:pPr>
              <a:lnSpc>
                <a:spcPct val="100000"/>
              </a:lnSpc>
            </a:pPr>
            <a:endParaRPr lang="en" sz="18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" sz="1800" dirty="0">
                <a:cs typeface="Arial" panose="020B0604020202020204" pitchFamily="34" charset="0"/>
              </a:rPr>
              <a:t>There is a chall</a:t>
            </a:r>
            <a:r>
              <a:rPr lang="en-US" sz="1800" dirty="0">
                <a:cs typeface="Arial" panose="020B0604020202020204" pitchFamily="34" charset="0"/>
              </a:rPr>
              <a:t>e</a:t>
            </a:r>
            <a:r>
              <a:rPr lang="en" sz="1800" dirty="0">
                <a:cs typeface="Arial" panose="020B0604020202020204" pitchFamily="34" charset="0"/>
              </a:rPr>
              <a:t>nge to fix a bug or update a new software.</a:t>
            </a:r>
          </a:p>
          <a:p>
            <a:pPr marL="0" indent="0">
              <a:lnSpc>
                <a:spcPct val="100000"/>
              </a:lnSpc>
              <a:buNone/>
            </a:pPr>
            <a:endParaRPr lang="en" sz="18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solution?</a:t>
            </a:r>
            <a:b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cs typeface="Arial" panose="020B0604020202020204" pitchFamily="34" charset="0"/>
              </a:rPr>
              <a:t>Similar to mobile phones and PC’s the solution is</a:t>
            </a:r>
          </a:p>
          <a:p>
            <a:pPr marL="0" indent="0"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endParaRPr lang="en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93EA80D9-EE79-43CE-B470-1DC5290B659F}"/>
              </a:ext>
            </a:extLst>
          </p:cNvPr>
          <p:cNvSpPr/>
          <p:nvPr/>
        </p:nvSpPr>
        <p:spPr>
          <a:xfrm>
            <a:off x="5303519" y="3251200"/>
            <a:ext cx="3136054" cy="1463039"/>
          </a:xfrm>
          <a:prstGeom prst="irregularSeal1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 software update</a:t>
            </a:r>
          </a:p>
        </p:txBody>
      </p:sp>
    </p:spTree>
    <p:extLst>
      <p:ext uri="{BB962C8B-B14F-4D97-AF65-F5344CB8AC3E}">
        <p14:creationId xmlns:p14="http://schemas.microsoft.com/office/powerpoint/2010/main" val="209740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E33B-D071-A1EB-24A8-FB49B901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8671"/>
            <a:ext cx="3634459" cy="1424934"/>
          </a:xfrm>
        </p:spPr>
        <p:txBody>
          <a:bodyPr>
            <a:normAutofit/>
          </a:bodyPr>
          <a:lstStyle/>
          <a:p>
            <a:r>
              <a:rPr lang="en" sz="4500" b="1" dirty="0">
                <a:cs typeface="Arial" panose="020B0604020202020204" pitchFamily="34" charset="0"/>
              </a:rPr>
              <a:t>Why FOTA?</a:t>
            </a:r>
            <a:endParaRPr lang="en-GB" sz="4500" b="1" dirty="0"/>
          </a:p>
        </p:txBody>
      </p:sp>
      <p:sp>
        <p:nvSpPr>
          <p:cNvPr id="4" name="Google Shape;271;p36">
            <a:extLst>
              <a:ext uri="{FF2B5EF4-FFF2-40B4-BE49-F238E27FC236}">
                <a16:creationId xmlns:a16="http://schemas.microsoft.com/office/drawing/2014/main" id="{8CA61F01-984D-9319-2539-93757183D048}"/>
              </a:ext>
            </a:extLst>
          </p:cNvPr>
          <p:cNvSpPr txBox="1">
            <a:spLocks/>
          </p:cNvSpPr>
          <p:nvPr/>
        </p:nvSpPr>
        <p:spPr>
          <a:xfrm>
            <a:off x="-218535" y="1228725"/>
            <a:ext cx="5097717" cy="7215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25DE1-447F-FC69-A3B8-9729F9CD2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21" y="482319"/>
            <a:ext cx="3662159" cy="206454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D3FB76-279C-1689-1662-ACD15B56F0A3}"/>
              </a:ext>
            </a:extLst>
          </p:cNvPr>
          <p:cNvSpPr/>
          <p:nvPr/>
        </p:nvSpPr>
        <p:spPr>
          <a:xfrm>
            <a:off x="697485" y="1653064"/>
            <a:ext cx="1564482" cy="5572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67D99B-15BE-380E-5D7E-3D0D36066D35}"/>
              </a:ext>
            </a:extLst>
          </p:cNvPr>
          <p:cNvCxnSpPr>
            <a:cxnSpLocks/>
          </p:cNvCxnSpPr>
          <p:nvPr/>
        </p:nvCxnSpPr>
        <p:spPr>
          <a:xfrm>
            <a:off x="1473390" y="2210278"/>
            <a:ext cx="17861" cy="15716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EF1862-5AB3-3143-D8BF-DB11554A3250}"/>
              </a:ext>
            </a:extLst>
          </p:cNvPr>
          <p:cNvCxnSpPr/>
          <p:nvPr/>
        </p:nvCxnSpPr>
        <p:spPr>
          <a:xfrm>
            <a:off x="1491251" y="2717483"/>
            <a:ext cx="62507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3A231-F8A4-C4C1-E03C-760BB6008EB3}"/>
              </a:ext>
            </a:extLst>
          </p:cNvPr>
          <p:cNvCxnSpPr/>
          <p:nvPr/>
        </p:nvCxnSpPr>
        <p:spPr>
          <a:xfrm>
            <a:off x="1482320" y="3781904"/>
            <a:ext cx="62507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9388E9-A256-FAC4-EF73-D621809848C5}"/>
              </a:ext>
            </a:extLst>
          </p:cNvPr>
          <p:cNvSpPr txBox="1"/>
          <p:nvPr/>
        </p:nvSpPr>
        <p:spPr>
          <a:xfrm>
            <a:off x="2107399" y="2567462"/>
            <a:ext cx="5472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Allow OEM’s to remotely update their new software.</a:t>
            </a:r>
            <a:b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F744A-4B76-BBFA-FEEE-C3C7798AC478}"/>
              </a:ext>
            </a:extLst>
          </p:cNvPr>
          <p:cNvSpPr txBox="1"/>
          <p:nvPr/>
        </p:nvSpPr>
        <p:spPr>
          <a:xfrm>
            <a:off x="2116329" y="3579135"/>
            <a:ext cx="4864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Bug fixing through software update.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66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Placeholder 4" descr="A car on a circular screen&#10;&#10;Description automatically generated">
            <a:extLst>
              <a:ext uri="{FF2B5EF4-FFF2-40B4-BE49-F238E27FC236}">
                <a16:creationId xmlns:a16="http://schemas.microsoft.com/office/drawing/2014/main" id="{8F3250B1-C987-4E41-BDE8-1483F94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3C868C-1A75-92A0-105C-6AC26E949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  <a:latin typeface="+mn-lt"/>
              </a:rPr>
              <a:t>How it Works ?</a:t>
            </a:r>
          </a:p>
        </p:txBody>
      </p:sp>
    </p:spTree>
    <p:extLst>
      <p:ext uri="{BB962C8B-B14F-4D97-AF65-F5344CB8AC3E}">
        <p14:creationId xmlns:p14="http://schemas.microsoft.com/office/powerpoint/2010/main" val="313122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E33B-D071-A1EB-24A8-FB49B901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17" y="-5362"/>
            <a:ext cx="5028981" cy="1424934"/>
          </a:xfrm>
        </p:spPr>
        <p:txBody>
          <a:bodyPr>
            <a:normAutofit/>
          </a:bodyPr>
          <a:lstStyle/>
          <a:p>
            <a:r>
              <a:rPr lang="en-GB" sz="4500" b="1" dirty="0"/>
              <a:t>How it Works?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89446A-09AD-56A4-A785-A16FCDF0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4231"/>
            <a:ext cx="5542696" cy="28070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endParaRPr lang="en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Google Shape;271;p36">
            <a:extLst>
              <a:ext uri="{FF2B5EF4-FFF2-40B4-BE49-F238E27FC236}">
                <a16:creationId xmlns:a16="http://schemas.microsoft.com/office/drawing/2014/main" id="{39C0CFF4-C47F-BE7E-9966-8846F855813F}"/>
              </a:ext>
            </a:extLst>
          </p:cNvPr>
          <p:cNvSpPr txBox="1">
            <a:spLocks/>
          </p:cNvSpPr>
          <p:nvPr/>
        </p:nvSpPr>
        <p:spPr>
          <a:xfrm>
            <a:off x="117221" y="480062"/>
            <a:ext cx="5097717" cy="7215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pic>
        <p:nvPicPr>
          <p:cNvPr id="6" name="Picture 2" descr="Cloud Solutions - NarDC">
            <a:extLst>
              <a:ext uri="{FF2B5EF4-FFF2-40B4-BE49-F238E27FC236}">
                <a16:creationId xmlns:a16="http://schemas.microsoft.com/office/drawing/2014/main" id="{8098228C-2CF1-4148-1CAE-F21A61F07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516" y="1438589"/>
            <a:ext cx="915972" cy="54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DB6A23-2F72-70E0-FB9B-8E757AAD018E}"/>
              </a:ext>
            </a:extLst>
          </p:cNvPr>
          <p:cNvSpPr/>
          <p:nvPr/>
        </p:nvSpPr>
        <p:spPr>
          <a:xfrm>
            <a:off x="6580667" y="1321074"/>
            <a:ext cx="1644254" cy="811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C7E40-1088-0305-41C4-7D1255F3394F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972731" y="1713381"/>
            <a:ext cx="1607936" cy="13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Raspberry Pi - Wikipedia">
            <a:extLst>
              <a:ext uri="{FF2B5EF4-FFF2-40B4-BE49-F238E27FC236}">
                <a16:creationId xmlns:a16="http://schemas.microsoft.com/office/drawing/2014/main" id="{4D6DE6D9-A12C-0796-ACB3-FE9D199B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73" y="1312933"/>
            <a:ext cx="813494" cy="65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10BB00-52C1-71A7-1172-297A97BD01C2}"/>
              </a:ext>
            </a:extLst>
          </p:cNvPr>
          <p:cNvSpPr/>
          <p:nvPr/>
        </p:nvSpPr>
        <p:spPr>
          <a:xfrm>
            <a:off x="3250921" y="1292879"/>
            <a:ext cx="1644254" cy="811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1DAF6-C386-9C78-BC03-638EF2C983F6}"/>
              </a:ext>
            </a:extLst>
          </p:cNvPr>
          <p:cNvSpPr txBox="1"/>
          <p:nvPr/>
        </p:nvSpPr>
        <p:spPr>
          <a:xfrm>
            <a:off x="3793237" y="1785802"/>
            <a:ext cx="1640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Raspberry pi</a:t>
            </a:r>
          </a:p>
        </p:txBody>
      </p:sp>
      <p:pic>
        <p:nvPicPr>
          <p:cNvPr id="13" name="Picture 6" descr="Open WiFi Connect - التطبيقات على Google Play">
            <a:extLst>
              <a:ext uri="{FF2B5EF4-FFF2-40B4-BE49-F238E27FC236}">
                <a16:creationId xmlns:a16="http://schemas.microsoft.com/office/drawing/2014/main" id="{7B1BFA98-8E5C-46E6-BBC8-97FF402D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61" y="1139911"/>
            <a:ext cx="528639" cy="528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EFB85A-20BD-21B3-BE99-97A68D136E65}"/>
              </a:ext>
            </a:extLst>
          </p:cNvPr>
          <p:cNvCxnSpPr>
            <a:cxnSpLocks/>
          </p:cNvCxnSpPr>
          <p:nvPr/>
        </p:nvCxnSpPr>
        <p:spPr>
          <a:xfrm>
            <a:off x="3838305" y="2138986"/>
            <a:ext cx="0" cy="1159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STM32 F4 Cortex™-M4 MCUs - STMicro | Mouser">
            <a:extLst>
              <a:ext uri="{FF2B5EF4-FFF2-40B4-BE49-F238E27FC236}">
                <a16:creationId xmlns:a16="http://schemas.microsoft.com/office/drawing/2014/main" id="{DFF4E0A2-8031-4E4E-0AFA-BC634D99E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02" y="3409447"/>
            <a:ext cx="833061" cy="6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6A2E87-E805-D84E-87AD-EEC0EA1B6477}"/>
              </a:ext>
            </a:extLst>
          </p:cNvPr>
          <p:cNvCxnSpPr>
            <a:cxnSpLocks/>
          </p:cNvCxnSpPr>
          <p:nvPr/>
        </p:nvCxnSpPr>
        <p:spPr>
          <a:xfrm>
            <a:off x="2446100" y="1726838"/>
            <a:ext cx="7246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F8B42C-C2F9-4541-D3F0-45074BCD2636}"/>
              </a:ext>
            </a:extLst>
          </p:cNvPr>
          <p:cNvSpPr/>
          <p:nvPr/>
        </p:nvSpPr>
        <p:spPr>
          <a:xfrm>
            <a:off x="3432390" y="3395553"/>
            <a:ext cx="1644254" cy="811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 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65255-D651-7CD6-AA69-AE6C8901E376}"/>
              </a:ext>
            </a:extLst>
          </p:cNvPr>
          <p:cNvSpPr txBox="1"/>
          <p:nvPr/>
        </p:nvSpPr>
        <p:spPr>
          <a:xfrm>
            <a:off x="3838305" y="3945472"/>
            <a:ext cx="1640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Stm32F401CC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A0D119C-61AD-C5DB-62E8-8CDD25BDBA02}"/>
              </a:ext>
            </a:extLst>
          </p:cNvPr>
          <p:cNvSpPr/>
          <p:nvPr/>
        </p:nvSpPr>
        <p:spPr>
          <a:xfrm>
            <a:off x="796949" y="1334197"/>
            <a:ext cx="1644254" cy="811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0D2C5-9CCC-CE52-8294-3362741479B9}"/>
              </a:ext>
            </a:extLst>
          </p:cNvPr>
          <p:cNvSpPr txBox="1"/>
          <p:nvPr/>
        </p:nvSpPr>
        <p:spPr>
          <a:xfrm>
            <a:off x="3843174" y="2707408"/>
            <a:ext cx="1219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UART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4468F-25E1-4183-CD03-A466A82064F7}"/>
              </a:ext>
            </a:extLst>
          </p:cNvPr>
          <p:cNvSpPr txBox="1"/>
          <p:nvPr/>
        </p:nvSpPr>
        <p:spPr>
          <a:xfrm>
            <a:off x="1276831" y="1858186"/>
            <a:ext cx="15315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HMI System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10" descr="Can you patent human-machine interfaces? | Blogs, Murgitroyd">
            <a:extLst>
              <a:ext uri="{FF2B5EF4-FFF2-40B4-BE49-F238E27FC236}">
                <a16:creationId xmlns:a16="http://schemas.microsoft.com/office/drawing/2014/main" id="{0A060B70-E07E-6466-6ACA-987042EE8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33" y="1361123"/>
            <a:ext cx="1108556" cy="54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1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Placeholder 4" descr="A car on a circular screen&#10;&#10;Description automatically generated">
            <a:extLst>
              <a:ext uri="{FF2B5EF4-FFF2-40B4-BE49-F238E27FC236}">
                <a16:creationId xmlns:a16="http://schemas.microsoft.com/office/drawing/2014/main" id="{8F3250B1-C987-4E41-BDE8-1483F94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3C868C-1A75-92A0-105C-6AC26E949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  <a:latin typeface="+mn-lt"/>
              </a:rPr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265279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achelor's Degree in Electronics Engineering by Slidesgo">
  <a:themeElements>
    <a:clrScheme name="Simple Light">
      <a:dk1>
        <a:srgbClr val="403953"/>
      </a:dk1>
      <a:lt1>
        <a:srgbClr val="F8F8F8"/>
      </a:lt1>
      <a:dk2>
        <a:srgbClr val="859294"/>
      </a:dk2>
      <a:lt2>
        <a:srgbClr val="D1D8E6"/>
      </a:lt2>
      <a:accent1>
        <a:srgbClr val="BABFD7"/>
      </a:accent1>
      <a:accent2>
        <a:srgbClr val="ECD9DD"/>
      </a:accent2>
      <a:accent3>
        <a:srgbClr val="575979"/>
      </a:accent3>
      <a:accent4>
        <a:srgbClr val="586160"/>
      </a:accent4>
      <a:accent5>
        <a:srgbClr val="FFFFFF"/>
      </a:accent5>
      <a:accent6>
        <a:srgbClr val="FFFFFF"/>
      </a:accent6>
      <a:hlink>
        <a:srgbClr val="4039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F1E4AF8-0643-4A4F-ABF1-1479FB7D56A3}">
  <we:reference id="444c804e-8891-41f9-b246-f6dac759fca9" version="3.6.0.0" store="EXCatalog" storeType="EXCatalog"/>
  <we:alternateReferences>
    <we:reference id="WA104380518" version="3.6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</TotalTime>
  <Words>521</Words>
  <Application>Microsoft Office PowerPoint</Application>
  <PresentationFormat>On-screen Show (16:9)</PresentationFormat>
  <Paragraphs>179</Paragraphs>
  <Slides>34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Poppins</vt:lpstr>
      <vt:lpstr>Google Sans</vt:lpstr>
      <vt:lpstr>Calibri Light</vt:lpstr>
      <vt:lpstr>Anton</vt:lpstr>
      <vt:lpstr>Söhne</vt:lpstr>
      <vt:lpstr>Arial</vt:lpstr>
      <vt:lpstr>Arial Black</vt:lpstr>
      <vt:lpstr>Roboto</vt:lpstr>
      <vt:lpstr>Hind</vt:lpstr>
      <vt:lpstr>Wingdings</vt:lpstr>
      <vt:lpstr>Calibri</vt:lpstr>
      <vt:lpstr>Office Theme</vt:lpstr>
      <vt:lpstr>1_Office Theme</vt:lpstr>
      <vt:lpstr>Bachelor's Degree in Electronics Engineering by Slidesgo</vt:lpstr>
      <vt:lpstr>FOTA</vt:lpstr>
      <vt:lpstr>Team Members</vt:lpstr>
      <vt:lpstr>Agenda:</vt:lpstr>
      <vt:lpstr>Why FOTA?</vt:lpstr>
      <vt:lpstr>Why FOTA?</vt:lpstr>
      <vt:lpstr>Why FOTA?</vt:lpstr>
      <vt:lpstr>How it Works ?</vt:lpstr>
      <vt:lpstr>How it Works?</vt:lpstr>
      <vt:lpstr>Demo video</vt:lpstr>
      <vt:lpstr>How it Works?</vt:lpstr>
      <vt:lpstr>Bootloader </vt:lpstr>
      <vt:lpstr>PowerPoint Presentation</vt:lpstr>
      <vt:lpstr>PowerPoint Presentation</vt:lpstr>
      <vt:lpstr>Bootloader Version 2</vt:lpstr>
      <vt:lpstr>Bootloader Version 3</vt:lpstr>
      <vt:lpstr>GUI and Server </vt:lpstr>
      <vt:lpstr>PowerPoint Presentation</vt:lpstr>
      <vt:lpstr>PowerPoint Presentation</vt:lpstr>
      <vt:lpstr>The follow From authentication page Reaching the progress bar</vt:lpstr>
      <vt:lpstr>How it works</vt:lpstr>
      <vt:lpstr>How Admin GUI works</vt:lpstr>
      <vt:lpstr>How it works </vt:lpstr>
      <vt:lpstr>PowerPoint Presentation</vt:lpstr>
      <vt:lpstr>Applications and PCB Design  </vt:lpstr>
      <vt:lpstr>PowerPoint Presentation</vt:lpstr>
      <vt:lpstr>                                 PCB design </vt:lpstr>
      <vt:lpstr>PowerPoint Presentation</vt:lpstr>
      <vt:lpstr>The Challenges </vt:lpstr>
      <vt:lpstr>PowerPoint Presentation</vt:lpstr>
      <vt:lpstr>Future Work </vt:lpstr>
      <vt:lpstr>Future Work</vt:lpstr>
      <vt:lpstr>Market Opportunity </vt:lpstr>
      <vt:lpstr>Market Opportunity  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FOTA  (Firmware Over –The Air)</dc:title>
  <dc:creator>LenOvo</dc:creator>
  <cp:lastModifiedBy>Aya</cp:lastModifiedBy>
  <cp:revision>22</cp:revision>
  <dcterms:modified xsi:type="dcterms:W3CDTF">2023-11-18T06:39:42Z</dcterms:modified>
</cp:coreProperties>
</file>